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241" r:id="rId2"/>
    <p:sldId id="1420" r:id="rId3"/>
    <p:sldId id="2299" r:id="rId4"/>
    <p:sldId id="2273" r:id="rId5"/>
    <p:sldId id="2274" r:id="rId6"/>
    <p:sldId id="2832" r:id="rId7"/>
    <p:sldId id="2794" r:id="rId8"/>
    <p:sldId id="2796" r:id="rId9"/>
    <p:sldId id="2802" r:id="rId10"/>
    <p:sldId id="2797" r:id="rId11"/>
    <p:sldId id="2798" r:id="rId12"/>
    <p:sldId id="2799" r:id="rId13"/>
    <p:sldId id="2800" r:id="rId14"/>
    <p:sldId id="2803" r:id="rId15"/>
    <p:sldId id="2830" r:id="rId16"/>
    <p:sldId id="2831" r:id="rId17"/>
    <p:sldId id="2833" r:id="rId18"/>
    <p:sldId id="2801" r:id="rId19"/>
    <p:sldId id="2807" r:id="rId20"/>
    <p:sldId id="2834" r:id="rId21"/>
    <p:sldId id="2808" r:id="rId22"/>
    <p:sldId id="2809" r:id="rId23"/>
    <p:sldId id="2810" r:id="rId24"/>
    <p:sldId id="2270" r:id="rId25"/>
    <p:sldId id="2275" r:id="rId26"/>
    <p:sldId id="1414" r:id="rId27"/>
    <p:sldId id="1438" r:id="rId28"/>
    <p:sldId id="1439" r:id="rId29"/>
    <p:sldId id="2253" r:id="rId30"/>
    <p:sldId id="2254" r:id="rId31"/>
    <p:sldId id="2255" r:id="rId32"/>
    <p:sldId id="2256" r:id="rId33"/>
    <p:sldId id="2257" r:id="rId34"/>
    <p:sldId id="2258" r:id="rId35"/>
    <p:sldId id="1440" r:id="rId36"/>
    <p:sldId id="2805" r:id="rId37"/>
    <p:sldId id="2806" r:id="rId38"/>
    <p:sldId id="1383" r:id="rId39"/>
    <p:sldId id="1406" r:id="rId40"/>
    <p:sldId id="1489" r:id="rId41"/>
    <p:sldId id="1491" r:id="rId42"/>
    <p:sldId id="2827" r:id="rId43"/>
    <p:sldId id="2811" r:id="rId44"/>
    <p:sldId id="2812" r:id="rId45"/>
    <p:sldId id="2813" r:id="rId46"/>
    <p:sldId id="2814" r:id="rId47"/>
    <p:sldId id="2815" r:id="rId48"/>
    <p:sldId id="2816" r:id="rId49"/>
    <p:sldId id="2817" r:id="rId50"/>
    <p:sldId id="2818" r:id="rId51"/>
    <p:sldId id="2819" r:id="rId52"/>
    <p:sldId id="2821" r:id="rId53"/>
    <p:sldId id="2829" r:id="rId54"/>
    <p:sldId id="2822" r:id="rId55"/>
    <p:sldId id="2823" r:id="rId56"/>
    <p:sldId id="2824" r:id="rId57"/>
    <p:sldId id="2825" r:id="rId58"/>
    <p:sldId id="2826" r:id="rId59"/>
    <p:sldId id="2277" r:id="rId60"/>
    <p:sldId id="2276" r:id="rId61"/>
    <p:sldId id="1418" r:id="rId62"/>
    <p:sldId id="2828" r:id="rId63"/>
    <p:sldId id="1416" r:id="rId64"/>
    <p:sldId id="1468" r:id="rId65"/>
    <p:sldId id="1361" r:id="rId66"/>
    <p:sldId id="1469" r:id="rId67"/>
    <p:sldId id="1470" r:id="rId68"/>
    <p:sldId id="1471" r:id="rId69"/>
    <p:sldId id="1472" r:id="rId70"/>
    <p:sldId id="2268" r:id="rId71"/>
    <p:sldId id="1473" r:id="rId72"/>
    <p:sldId id="1474" r:id="rId73"/>
    <p:sldId id="1475" r:id="rId74"/>
    <p:sldId id="1476" r:id="rId75"/>
    <p:sldId id="1477" r:id="rId76"/>
    <p:sldId id="1478" r:id="rId77"/>
    <p:sldId id="1479" r:id="rId78"/>
    <p:sldId id="1480" r:id="rId79"/>
    <p:sldId id="1481" r:id="rId80"/>
    <p:sldId id="1482" r:id="rId81"/>
    <p:sldId id="1483" r:id="rId82"/>
    <p:sldId id="1484" r:id="rId83"/>
    <p:sldId id="1485" r:id="rId84"/>
    <p:sldId id="1486" r:id="rId85"/>
    <p:sldId id="1487" r:id="rId86"/>
    <p:sldId id="1380" r:id="rId87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7"/>
    <a:srgbClr val="212121"/>
    <a:srgbClr val="BD374B"/>
    <a:srgbClr val="941100"/>
    <a:srgbClr val="005493"/>
    <a:srgbClr val="FF2F92"/>
    <a:srgbClr val="9437FF"/>
    <a:srgbClr val="73FEFF"/>
    <a:srgbClr val="ED3C64"/>
    <a:srgbClr val="00F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9" autoAdjust="0"/>
    <p:restoredTop sz="81429" autoAdjust="0"/>
  </p:normalViewPr>
  <p:slideViewPr>
    <p:cSldViewPr>
      <p:cViewPr varScale="1">
        <p:scale>
          <a:sx n="124" d="100"/>
          <a:sy n="124" d="100"/>
        </p:scale>
        <p:origin x="1632" y="168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2023/10/20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合适的大小是 </a:t>
            </a:r>
            <a:r>
              <a:rPr kumimoji="1" lang="en-US" altLang="zh-CN" dirty="0"/>
              <a:t>16</a:t>
            </a:r>
            <a:r>
              <a:rPr kumimoji="1" lang="en" altLang="zh-CN" dirty="0"/>
              <a:t>K</a:t>
            </a:r>
            <a:r>
              <a:rPr kumimoji="1" lang="zh-CN" altLang="en" dirty="0"/>
              <a:t>，</a:t>
            </a:r>
            <a:r>
              <a:rPr kumimoji="1" lang="zh-CN" altLang="en-US" dirty="0"/>
              <a:t>因此首先查找第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条（</a:t>
            </a:r>
            <a:r>
              <a:rPr kumimoji="1" lang="en-US" altLang="zh-CN" dirty="0"/>
              <a:t>2</a:t>
            </a:r>
            <a:r>
              <a:rPr kumimoji="1" lang="en-US" altLang="zh-CN" baseline="30000" dirty="0"/>
              <a:t>2</a:t>
            </a:r>
            <a:r>
              <a:rPr kumimoji="1" lang="zh-CN" altLang="en-US" dirty="0"/>
              <a:t>）空闲链表，如果链表不为空， 则可以直接从链表头取出空闲块进行分配。但是，在这个例子中，该链表为空， 分配器就会依次向存储更大块的链表去查找。由于第 </a:t>
            </a:r>
            <a:r>
              <a:rPr kumimoji="1" lang="en-US" altLang="zh-CN" dirty="0"/>
              <a:t>3 </a:t>
            </a:r>
            <a:r>
              <a:rPr kumimoji="1" lang="zh-CN" altLang="en-US" dirty="0"/>
              <a:t>条链表不为空，分配器就从该链表头取出空闲块（</a:t>
            </a:r>
            <a:r>
              <a:rPr kumimoji="1" lang="en-US" altLang="zh-CN" dirty="0"/>
              <a:t>32</a:t>
            </a:r>
            <a:r>
              <a:rPr kumimoji="1" lang="en" altLang="zh-CN" dirty="0"/>
              <a:t>K</a:t>
            </a:r>
            <a:r>
              <a:rPr kumimoji="1" lang="zh-CN" altLang="en" dirty="0"/>
              <a:t>）</a:t>
            </a:r>
            <a:r>
              <a:rPr kumimoji="1" lang="zh-CN" altLang="en-US" dirty="0"/>
              <a:t>进行分裂操作，从而获得两个 </a:t>
            </a:r>
            <a:r>
              <a:rPr kumimoji="1" lang="en-US" altLang="zh-CN" dirty="0"/>
              <a:t>16</a:t>
            </a:r>
            <a:r>
              <a:rPr kumimoji="1" lang="en" altLang="zh-CN" dirty="0"/>
              <a:t>K </a:t>
            </a:r>
            <a:r>
              <a:rPr kumimoji="1" lang="zh-CN" altLang="en-US" dirty="0"/>
              <a:t>大小的 块，将其中一个用于服务请求（这里不再需要继续向下分裂），另一个依然作 为空闲块插入到第 </a:t>
            </a:r>
            <a:r>
              <a:rPr kumimoji="1" lang="en-US" altLang="zh-CN" dirty="0"/>
              <a:t>2 </a:t>
            </a:r>
            <a:r>
              <a:rPr kumimoji="1" lang="zh-CN" altLang="en-US" dirty="0"/>
              <a:t>条链表中。若再接收到一个大小为 </a:t>
            </a:r>
            <a:r>
              <a:rPr kumimoji="1" lang="en-US" altLang="zh-CN" dirty="0"/>
              <a:t>8</a:t>
            </a:r>
            <a:r>
              <a:rPr kumimoji="1" lang="en" altLang="zh-CN" dirty="0"/>
              <a:t>K </a:t>
            </a:r>
            <a:r>
              <a:rPr kumimoji="1" lang="zh-CN" altLang="en-US" dirty="0"/>
              <a:t>的分配请求，分配 器则会直接从第 </a:t>
            </a:r>
            <a:r>
              <a:rPr kumimoji="1" lang="en-US" altLang="zh-CN" dirty="0"/>
              <a:t>1 </a:t>
            </a:r>
            <a:r>
              <a:rPr kumimoji="1" lang="zh-CN" altLang="en-US" dirty="0"/>
              <a:t>条链表中取出空闲块服务请求。之后，继续接收到一个大小 为 </a:t>
            </a:r>
            <a:r>
              <a:rPr kumimoji="1" lang="en-US" altLang="zh-CN" dirty="0"/>
              <a:t>4</a:t>
            </a:r>
            <a:r>
              <a:rPr kumimoji="1" lang="en" altLang="zh-CN" dirty="0"/>
              <a:t>K </a:t>
            </a:r>
            <a:r>
              <a:rPr kumimoji="1" lang="zh-CN" altLang="en-US" dirty="0"/>
              <a:t>的分配请求，分配器则会取出第 </a:t>
            </a:r>
            <a:r>
              <a:rPr kumimoji="1" lang="en-US" altLang="zh-CN" dirty="0"/>
              <a:t>2 </a:t>
            </a:r>
            <a:r>
              <a:rPr kumimoji="1" lang="zh-CN" altLang="en-US" dirty="0"/>
              <a:t>条链表中大小为 </a:t>
            </a:r>
            <a:r>
              <a:rPr kumimoji="1" lang="en-US" altLang="zh-CN" dirty="0"/>
              <a:t>16</a:t>
            </a:r>
            <a:r>
              <a:rPr kumimoji="1" lang="en" altLang="zh-CN" dirty="0"/>
              <a:t>K </a:t>
            </a:r>
            <a:r>
              <a:rPr kumimoji="1" lang="zh-CN" altLang="en-US" dirty="0"/>
              <a:t>的空闲块进行 连续分裂，从而服务请求。读者可以思考并画出此时空闲链表数组的内容。释 放块的过程与分配块的过程相反，分配器首先找到被释放的块的伙伴块，如果 伙伴块处于非空闲状态，则将被释放的块直接插入对应大小的空闲链表中，即 完成释放；如果伙伴块处于空闲状态，则将它们两个块进行合并，当成一个完整的块释放，并重复该过程。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097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外部碎片举例：依然是之前的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个页例子，分配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</a:t>
            </a:r>
            <a:r>
              <a:rPr kumimoji="1" lang="en-US" altLang="zh-CN" dirty="0"/>
              <a:t>4K</a:t>
            </a:r>
            <a:r>
              <a:rPr kumimoji="1" lang="zh-CN" altLang="en-US" dirty="0"/>
              <a:t>后，隔页释放</a:t>
            </a:r>
          </a:p>
          <a:p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compact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499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471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918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r>
              <a:rPr kumimoji="1" lang="zh-CN" altLang="en-US" dirty="0"/>
              <a:t>和用户态有两个地址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397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050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4k</a:t>
            </a:r>
            <a:r>
              <a:rPr kumimoji="1" lang="zh-CN" altLang="en-US" dirty="0"/>
              <a:t> 一次幂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43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r>
              <a:rPr kumimoji="1" lang="zh-CN" altLang="en-US" dirty="0"/>
              <a:t>上面那个是用来记录物理页的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932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结合黑板画图讲解：数组、链表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351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分配页表页，为应用分配物理页：需要物理页的物理地址、虚拟地址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60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虚拟地址空间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106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2400" dirty="0"/>
              <a:t>问：为什么不使用与</a:t>
            </a:r>
            <a:r>
              <a:rPr kumimoji="1" lang="en-US" altLang="zh-CN" sz="2400" dirty="0"/>
              <a:t>malloc</a:t>
            </a:r>
            <a:r>
              <a:rPr kumimoji="1" lang="zh-CN" altLang="en-US" sz="2400" dirty="0"/>
              <a:t>类似的机制？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即先分配虚拟地址，然后通过</a:t>
            </a:r>
            <a:r>
              <a:rPr kumimoji="1" lang="en-US" altLang="zh-CN" sz="2000" dirty="0"/>
              <a:t>on-demand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paging</a:t>
            </a:r>
            <a:r>
              <a:rPr kumimoji="1" lang="zh-CN" altLang="en-US" sz="2000" dirty="0"/>
              <a:t>分配物理页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1.</a:t>
            </a:r>
            <a:r>
              <a:rPr kumimoji="1" lang="zh-CN" altLang="en-US" sz="2000" dirty="0"/>
              <a:t> 没必要（内核最高权限，访问所有物理地址  </a:t>
            </a:r>
            <a:r>
              <a:rPr kumimoji="1" lang="en-US" altLang="zh-CN" sz="2000" dirty="0"/>
              <a:t>2.</a:t>
            </a:r>
            <a:r>
              <a:rPr kumimoji="1" lang="zh-CN" altLang="en-US" sz="2000" dirty="0"/>
              <a:t> 复杂度：内核为应用处理缺页，若内核自己缺页，则处理过程中不能再次触发缺页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若要不触发</a:t>
            </a:r>
            <a:r>
              <a:rPr kumimoji="1" lang="en-US" altLang="zh-CN" sz="2000" dirty="0"/>
              <a:t>page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fault</a:t>
            </a:r>
            <a:r>
              <a:rPr kumimoji="1" lang="zh-CN" altLang="en-US" sz="2000" dirty="0"/>
              <a:t>，则必须已经映射完成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687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223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实际实现不行的原因是：</a:t>
            </a:r>
            <a:r>
              <a:rPr kumimoji="1" lang="en-US" altLang="zh-CN" dirty="0" err="1"/>
              <a:t>kfree</a:t>
            </a:r>
            <a:r>
              <a:rPr kumimoji="1" lang="zh-CN" altLang="en-US" dirty="0"/>
              <a:t>接口</a:t>
            </a:r>
            <a:r>
              <a:rPr kumimoji="1" lang="en-US" altLang="zh-CN" dirty="0"/>
              <a:t>,</a:t>
            </a:r>
            <a:r>
              <a:rPr kumimoji="1" lang="zh-CN" altLang="en-US" dirty="0"/>
              <a:t> 没有大小的，不知道待释放地址是否是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分配出来的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virt_to_page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addr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struct</a:t>
            </a:r>
            <a:r>
              <a:rPr kumimoji="1" lang="zh-CN" altLang="en-US" dirty="0"/>
              <a:t>中加一项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。</a:t>
            </a:r>
            <a:r>
              <a:rPr kumimoji="1" lang="en-US" altLang="zh-CN" dirty="0" err="1"/>
              <a:t>Kfree</a:t>
            </a:r>
            <a:r>
              <a:rPr kumimoji="1" lang="zh-CN" altLang="en-US" dirty="0"/>
              <a:t>还是去那个物理页的里找，找到对应的物理页的</a:t>
            </a:r>
            <a:r>
              <a:rPr kumimoji="1" lang="en-US" altLang="zh-CN" dirty="0"/>
              <a:t>struct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659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网格表示</a:t>
            </a:r>
            <a:r>
              <a:rPr kumimoji="1" lang="en-US" altLang="zh-CN" dirty="0"/>
              <a:t>allocated</a:t>
            </a:r>
            <a:r>
              <a:rPr kumimoji="1" lang="zh-CN" altLang="en-US" dirty="0"/>
              <a:t>。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指针是可选的。减少内部碎片。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690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en-US" altLang="zh-CN" dirty="0"/>
              <a:t>slot</a:t>
            </a:r>
            <a:r>
              <a:rPr kumimoji="1" lang="zh-CN" altLang="en-US" dirty="0"/>
              <a:t>块大小通常是 </a:t>
            </a:r>
            <a:r>
              <a:rPr kumimoji="1" lang="en-US" altLang="zh-CN" dirty="0"/>
              <a:t>2^n </a:t>
            </a:r>
            <a:r>
              <a:rPr kumimoji="1" lang="zh-CN" altLang="en-US" dirty="0"/>
              <a:t>个字节（一般来说，</a:t>
            </a:r>
            <a:r>
              <a:rPr kumimoji="1" lang="en-US" altLang="zh-CN" dirty="0"/>
              <a:t>3 ⩽ n &lt; 12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可以额外增加特殊大小如</a:t>
            </a:r>
            <a:r>
              <a:rPr kumimoji="1" lang="en-US" altLang="zh-CN" dirty="0"/>
              <a:t>198</a:t>
            </a:r>
            <a:r>
              <a:rPr kumimoji="1" lang="zh-CN" altLang="en-US" dirty="0"/>
              <a:t>字节从而减小内部碎片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618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第三种：从磁盘的某个地方恢复数据，得知道存在磁盘上的某个地方。这个地址和进程相关，而不是和物理页相关。用页表来记录磁盘地址。页表项</a:t>
            </a:r>
            <a:r>
              <a:rPr kumimoji="1" lang="en-US" altLang="zh-CN" dirty="0"/>
              <a:t>valid</a:t>
            </a:r>
            <a:r>
              <a:rPr kumimoji="1" lang="zh-CN" altLang="en-US" dirty="0"/>
              <a:t>位是</a:t>
            </a:r>
            <a:r>
              <a:rPr kumimoji="1" lang="en-US" altLang="zh-CN" dirty="0"/>
              <a:t>0</a:t>
            </a:r>
            <a:r>
              <a:rPr kumimoji="1" lang="zh-CN" altLang="en-US" dirty="0"/>
              <a:t>的话，前面放磁盘地址。</a:t>
            </a:r>
            <a:r>
              <a:rPr kumimoji="1" lang="en-US" altLang="zh-CN" dirty="0" err="1"/>
              <a:t>Cpu</a:t>
            </a:r>
            <a:r>
              <a:rPr kumimoji="1" lang="zh-CN" altLang="en-US" dirty="0"/>
              <a:t>不认识磁盘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，但没关系，</a:t>
            </a:r>
            <a:r>
              <a:rPr kumimoji="1" lang="en-US" altLang="zh-CN" dirty="0"/>
              <a:t>valid</a:t>
            </a:r>
            <a:r>
              <a:rPr kumimoji="1" lang="zh-CN" altLang="en-US" dirty="0"/>
              <a:t> </a:t>
            </a:r>
            <a:r>
              <a:rPr kumimoji="1" lang="en-US" altLang="zh-CN" dirty="0"/>
              <a:t>bit</a:t>
            </a:r>
            <a:r>
              <a:rPr kumimoji="1" lang="zh-CN" altLang="en-US" dirty="0"/>
              <a:t>为</a:t>
            </a:r>
            <a:r>
              <a:rPr kumimoji="1" lang="en-US" altLang="zh-CN" dirty="0"/>
              <a:t>0.</a:t>
            </a:r>
            <a:r>
              <a:rPr kumimoji="1" lang="zh-CN" altLang="en-US" dirty="0"/>
              <a:t> 后面可以根据页表项内容来识别是否为唤出。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1231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规则：虚拟页（虚拟地址）先分配后使用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988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时间换空间。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857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在选择被换出的页面时，优先选择未来不会再访问的页面，或者在最长时间内不会再访问的页面。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418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两位同学上黑板画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58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7487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0842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+mn-ea"/>
              </a:rPr>
              <a:t>需要排序的内存页可能有非常多。</a:t>
            </a:r>
            <a:r>
              <a:rPr lang="en-US" altLang="zh-CN" dirty="0">
                <a:ea typeface="+mn-ea"/>
              </a:rPr>
              <a:t>Least</a:t>
            </a:r>
            <a:r>
              <a:rPr lang="zh-CN" altLang="en-US" dirty="0">
                <a:ea typeface="+mn-ea"/>
              </a:rPr>
              <a:t> </a:t>
            </a:r>
            <a:r>
              <a:rPr lang="en-US" altLang="zh-CN" dirty="0">
                <a:ea typeface="+mn-ea"/>
              </a:rPr>
              <a:t>Recent</a:t>
            </a:r>
            <a:r>
              <a:rPr lang="zh-CN" altLang="en-US" dirty="0">
                <a:ea typeface="+mn-ea"/>
              </a:rPr>
              <a:t> </a:t>
            </a:r>
            <a:r>
              <a:rPr lang="en-US" altLang="zh-CN" dirty="0">
                <a:ea typeface="+mn-ea"/>
              </a:rPr>
              <a:t>Use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5008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上黑板完成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时钟算法（</a:t>
            </a:r>
            <a:r>
              <a:rPr kumimoji="1" lang="en-US" altLang="zh-CN" dirty="0"/>
              <a:t>Clock Algorithm</a:t>
            </a:r>
            <a:r>
              <a:rPr kumimoji="1" lang="zh-CN" altLang="en-US" dirty="0"/>
              <a:t>）将换进物理内存的页号排成一个 时钟的形状。该时钟有一个针臂，指向新换进内存的页号的后一个。同时，也 为每一个页号维护一个访问标志位。每次需要选择换出页号时，该算法从针臂 所指的页号开始检查。如果当前页面的访问标志位没有设置，即从上次检查到 这次，该页面没有被访问过，将该页面替换；如果当前页面的访问标志位已被 置上（即被访问过），那就将其访问标志位清空，并且针臂顺时针移动指针到 下一个页面。如此重复，直到找到一个访问标志位未被置上的页面。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请参照 </a:t>
            </a:r>
            <a:r>
              <a:rPr kumimoji="1" lang="en-US" altLang="zh-CN" dirty="0"/>
              <a:t>FIFO </a:t>
            </a:r>
            <a:r>
              <a:rPr kumimoji="1" lang="zh-CN" altLang="en-US" dirty="0"/>
              <a:t>等策略的示例，给出时钟算法在相同页访问顺序下发生缺 页异常的次数。 参考答案： </a:t>
            </a:r>
            <a:r>
              <a:rPr kumimoji="1" lang="en-US" altLang="zh-CN" dirty="0"/>
              <a:t>6 </a:t>
            </a:r>
            <a:r>
              <a:rPr kumimoji="1" lang="zh-CN" altLang="en-US" dirty="0"/>
              <a:t>次。分别发生在第 </a:t>
            </a:r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5</a:t>
            </a:r>
            <a:r>
              <a:rPr kumimoji="1" lang="zh-CN" altLang="en-US" dirty="0"/>
              <a:t>、</a:t>
            </a: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kumimoji="1" lang="en-US" altLang="zh-CN" dirty="0"/>
              <a:t>9 </a:t>
            </a:r>
            <a:r>
              <a:rPr kumimoji="1" lang="zh-CN" altLang="en-US" dirty="0"/>
              <a:t>次页访问。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062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+mn-ea"/>
              </a:rPr>
              <a:t>需要排序的内存页可能有非常多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6619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若选择的替换策略与实际的工作负载不匹配，则有可能造成颠簸现象</a:t>
            </a:r>
            <a:r>
              <a:rPr kumimoji="1" lang="en-US" altLang="zh-CN" dirty="0"/>
              <a:t>.</a:t>
            </a:r>
            <a:r>
              <a:rPr kumimoji="1" lang="zh-CN" altLang="en-US" dirty="0"/>
              <a:t>操作系统读，因为内存太小，直接发起一个磁盘换页，然后操作系统去找下</a:t>
            </a:r>
            <a:r>
              <a:rPr kumimoji="1" lang="zh-CN" altLang="en-US"/>
              <a:t>一个应用了。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0488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虚拟地址空间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923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85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Heap</a:t>
            </a:r>
            <a:r>
              <a:rPr kumimoji="1" lang="zh-CN" altLang="en-US" dirty="0"/>
              <a:t>里细粒度</a:t>
            </a:r>
            <a:r>
              <a:rPr kumimoji="1" lang="en-US" altLang="zh-CN" dirty="0"/>
              <a:t>malloc</a:t>
            </a:r>
            <a:r>
              <a:rPr kumimoji="1" lang="zh-CN" altLang="en-US" dirty="0"/>
              <a:t>，结果</a:t>
            </a:r>
            <a:r>
              <a:rPr kumimoji="1" lang="en-US" altLang="zh-CN" dirty="0" err="1"/>
              <a:t>vma</a:t>
            </a:r>
            <a:r>
              <a:rPr kumimoji="1" lang="zh-CN" altLang="en-US" dirty="0"/>
              <a:t>范围里有一块其实是空的，但是还是被访问了。这种情况</a:t>
            </a:r>
            <a:r>
              <a:rPr kumimoji="1" lang="en-US" altLang="zh-CN" dirty="0"/>
              <a:t>OS</a:t>
            </a:r>
            <a:r>
              <a:rPr kumimoji="1" lang="zh-CN" altLang="en-US" dirty="0"/>
              <a:t>是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fault</a:t>
            </a:r>
            <a:r>
              <a:rPr kumimoji="1" lang="zh-CN" altLang="en-US" dirty="0"/>
              <a:t>，但是其实是个不合法的错误。然后</a:t>
            </a:r>
            <a:r>
              <a:rPr kumimoji="1" lang="en-US" altLang="zh-CN" dirty="0"/>
              <a:t>C</a:t>
            </a:r>
            <a:r>
              <a:rPr kumimoji="1" lang="zh-CN" altLang="en-US" dirty="0"/>
              <a:t>里就是归结为程序员的错误。</a:t>
            </a:r>
            <a:r>
              <a:rPr kumimoji="1" lang="en-US" altLang="zh-CN" dirty="0" err="1"/>
              <a:t>Vma</a:t>
            </a:r>
            <a:r>
              <a:rPr kumimoji="1" lang="zh-CN" altLang="en-US" dirty="0"/>
              <a:t>最多就</a:t>
            </a:r>
            <a:r>
              <a:rPr kumimoji="1" lang="en-US" altLang="zh-CN" dirty="0"/>
              <a:t>10</a:t>
            </a:r>
            <a:r>
              <a:rPr kumimoji="1" lang="zh-CN" altLang="en-US" dirty="0"/>
              <a:t>几个，可以通过指令看到，但是</a:t>
            </a:r>
            <a:r>
              <a:rPr kumimoji="1" lang="en-US" altLang="zh-CN" dirty="0"/>
              <a:t>malloc</a:t>
            </a:r>
            <a:r>
              <a:rPr kumimoji="1" lang="zh-CN" altLang="en-US" dirty="0"/>
              <a:t>不会得到新的 </a:t>
            </a:r>
            <a:r>
              <a:rPr kumimoji="1" lang="en-US" altLang="zh-CN" dirty="0" err="1"/>
              <a:t>vma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696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设为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表示被用了。</a:t>
            </a:r>
            <a:r>
              <a:rPr kumimoji="1" lang="en-US" altLang="zh-CN" dirty="0" err="1"/>
              <a:t>Alloc_page</a:t>
            </a:r>
            <a:r>
              <a:rPr kumimoji="1" lang="zh-CN" altLang="en-US" dirty="0"/>
              <a:t>接口查找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324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无法分配两个连续的页了。。。。。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815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如果采用复制整理内存的话会很慢，性能会差。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031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（外部碎片能避免吗？）</a:t>
            </a:r>
            <a:r>
              <a:rPr kumimoji="1" lang="en-US" altLang="zh-CN" sz="1200" dirty="0"/>
              <a:t>4k</a:t>
            </a:r>
            <a:r>
              <a:rPr kumimoji="1" lang="zh-CN" altLang="en-US" sz="1200" dirty="0"/>
              <a:t>被分配，</a:t>
            </a:r>
            <a:r>
              <a:rPr kumimoji="1" lang="en-US" altLang="zh-CN" sz="1200" dirty="0"/>
              <a:t>8k</a:t>
            </a:r>
            <a:r>
              <a:rPr kumimoji="1" lang="zh-CN" altLang="en-US" sz="1200" dirty="0"/>
              <a:t>被分配，然后</a:t>
            </a:r>
            <a:r>
              <a:rPr kumimoji="1" lang="en-US" altLang="zh-CN" sz="1200" dirty="0"/>
              <a:t>4k</a:t>
            </a:r>
            <a:r>
              <a:rPr kumimoji="1" lang="zh-CN" altLang="en-US" sz="1200" dirty="0"/>
              <a:t>被释放，他就会看它的邻居是否也是</a:t>
            </a:r>
            <a:r>
              <a:rPr kumimoji="1" lang="en-US" altLang="zh-CN" sz="1200" dirty="0"/>
              <a:t>free</a:t>
            </a:r>
            <a:r>
              <a:rPr kumimoji="1" lang="zh-CN" altLang="en-US" sz="1200" dirty="0"/>
              <a:t>的，是的话就合并。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90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4800" dirty="0"/>
              <a:t>物理内存管理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D7805-A665-2345-9718-0F80B477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伙伴系统（</a:t>
            </a:r>
            <a:r>
              <a:rPr kumimoji="1" lang="en-US" altLang="zh-CN" dirty="0"/>
              <a:t>buddy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A0460-6C7D-194F-ABB8-DCEFBB8CB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伙伴系统：分裂与合并（避免外部碎片）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ADEE49-C68F-3F42-AC19-C624BC60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F55250-4DAB-674C-8303-EF5511C4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2076850"/>
            <a:ext cx="7226300" cy="3124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57997D-6212-724F-AD0C-119356B5C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324" y="3793604"/>
            <a:ext cx="2151923" cy="4937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29F1AE-B55F-9340-92F5-2191158E7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324" y="4530486"/>
            <a:ext cx="2151923" cy="4937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D68F55-C0DE-2C4D-B951-279EB2B64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587" y="4541525"/>
            <a:ext cx="971051" cy="47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78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C8DE2-D403-A64D-B98A-98ADB7F47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举例：分配</a:t>
            </a:r>
            <a:r>
              <a:rPr kumimoji="1" lang="en-US" altLang="zh-CN" dirty="0"/>
              <a:t>15K</a:t>
            </a:r>
            <a:r>
              <a:rPr kumimoji="1" lang="zh-CN" altLang="en-US" dirty="0"/>
              <a:t>内存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421286-35A2-9B41-9A6B-659D5E90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126964-DB78-574C-8531-DF99BE9F66D9}"/>
              </a:ext>
            </a:extLst>
          </p:cNvPr>
          <p:cNvSpPr txBox="1"/>
          <p:nvPr/>
        </p:nvSpPr>
        <p:spPr>
          <a:xfrm>
            <a:off x="717999" y="1561803"/>
            <a:ext cx="767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当一个请求需要分配 m 个物理页时，伙伴系统将寻找一个大小合适的块， 该块包含 2</a:t>
            </a:r>
            <a:r>
              <a:rPr lang="zh-CN" altLang="en-US" baseline="30000" dirty="0"/>
              <a:t>n</a:t>
            </a:r>
            <a:r>
              <a:rPr lang="zh-CN" altLang="en-US" dirty="0"/>
              <a:t>个物理页，且满足 2</a:t>
            </a:r>
            <a:r>
              <a:rPr lang="zh-CN" altLang="en-US" baseline="30000" dirty="0"/>
              <a:t>n−1</a:t>
            </a:r>
            <a:r>
              <a:rPr lang="zh-CN" altLang="en-US" dirty="0"/>
              <a:t>&lt; m ⩽ 2</a:t>
            </a:r>
            <a:r>
              <a:rPr lang="zh-CN" altLang="en-US" baseline="30000" dirty="0"/>
              <a:t>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C5DBC2-E2C5-8844-B0C2-A396AFEAD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404973"/>
            <a:ext cx="8166100" cy="2857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920066-E98E-B21D-25E4-6B2AB2D5C0B7}"/>
              </a:ext>
            </a:extLst>
          </p:cNvPr>
          <p:cNvSpPr txBox="1"/>
          <p:nvPr/>
        </p:nvSpPr>
        <p:spPr>
          <a:xfrm>
            <a:off x="539552" y="5262679"/>
            <a:ext cx="3467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highlight>
                  <a:srgbClr val="FFFF00"/>
                </a:highlight>
              </a:rPr>
              <a:t>把空闲块按照大小放在相应的链表中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243882-D7C5-0666-89B8-D22E6A33C06D}"/>
              </a:ext>
            </a:extLst>
          </p:cNvPr>
          <p:cNvSpPr txBox="1"/>
          <p:nvPr/>
        </p:nvSpPr>
        <p:spPr>
          <a:xfrm>
            <a:off x="6092687" y="665922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2^0 </a:t>
            </a:r>
            <a:r>
              <a:rPr kumimoji="1" lang="zh-CN" altLang="en-US" dirty="0"/>
              <a:t>表示页数，</a:t>
            </a:r>
            <a:r>
              <a:rPr kumimoji="1" lang="en-US" altLang="zh-CN" dirty="0"/>
              <a:t>4k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9173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7BF90-6D68-6546-9869-0C22BBBD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合并过程如何定位伙伴块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D9491C-3511-C64A-8CBB-70CF4B59C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高效地找到伙伴块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互为伙伴的两个块的物理地址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仅有一位</a:t>
            </a:r>
            <a:r>
              <a:rPr kumimoji="1" lang="zh-CN" altLang="en-US" sz="2000" dirty="0"/>
              <a:t>不同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而且块的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大小决定</a:t>
            </a:r>
            <a:r>
              <a:rPr kumimoji="1" lang="zh-CN" altLang="en-US" sz="2000" dirty="0"/>
              <a:t>是哪一位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例如：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块</a:t>
            </a:r>
            <a:r>
              <a:rPr kumimoji="1" lang="en" altLang="zh-CN" sz="2000" dirty="0"/>
              <a:t>A</a:t>
            </a:r>
            <a:r>
              <a:rPr kumimoji="1" lang="zh-CN" altLang="en" sz="2000" dirty="0"/>
              <a:t>（</a:t>
            </a:r>
            <a:r>
              <a:rPr kumimoji="1" lang="en" altLang="zh-CN" sz="2000" dirty="0"/>
              <a:t>0-8K</a:t>
            </a:r>
            <a:r>
              <a:rPr kumimoji="1" lang="zh-CN" altLang="en" sz="2000" dirty="0"/>
              <a:t>）</a:t>
            </a:r>
            <a:r>
              <a:rPr kumimoji="1" lang="zh-CN" altLang="en-US" sz="2000" dirty="0"/>
              <a:t>和块</a:t>
            </a:r>
            <a:r>
              <a:rPr kumimoji="1" lang="en" altLang="zh-CN" sz="2000" dirty="0"/>
              <a:t>B</a:t>
            </a:r>
            <a:r>
              <a:rPr kumimoji="1" lang="zh-CN" altLang="en" sz="2000" dirty="0"/>
              <a:t>（</a:t>
            </a:r>
            <a:r>
              <a:rPr kumimoji="1" lang="en" altLang="zh-CN" sz="2000" dirty="0"/>
              <a:t>8-16K</a:t>
            </a:r>
            <a:r>
              <a:rPr kumimoji="1" lang="zh-CN" altLang="en" sz="2000" dirty="0"/>
              <a:t>）</a:t>
            </a:r>
            <a:r>
              <a:rPr kumimoji="1" lang="zh-CN" altLang="en-US" sz="2000" dirty="0"/>
              <a:t>互为伙伴块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块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B</a:t>
            </a:r>
            <a:r>
              <a:rPr kumimoji="1" lang="zh-CN" altLang="en-US" sz="2000" dirty="0"/>
              <a:t>的物理地址分别是 </a:t>
            </a:r>
            <a:r>
              <a:rPr kumimoji="1" lang="en-US" altLang="zh-CN" sz="2000" dirty="0"/>
              <a:t>0</a:t>
            </a:r>
            <a:r>
              <a:rPr kumimoji="1" lang="en" altLang="zh-CN" sz="2000" dirty="0"/>
              <a:t>x0 </a:t>
            </a:r>
            <a:r>
              <a:rPr kumimoji="1" lang="zh-CN" altLang="en-US" sz="2000" dirty="0"/>
              <a:t>和 </a:t>
            </a:r>
            <a:r>
              <a:rPr kumimoji="1" lang="en-US" altLang="zh-CN" sz="2000" dirty="0"/>
              <a:t>0</a:t>
            </a:r>
            <a:r>
              <a:rPr kumimoji="1" lang="en" altLang="zh-CN" sz="2000" dirty="0"/>
              <a:t>x2000</a:t>
            </a: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仅有第</a:t>
            </a:r>
            <a:r>
              <a:rPr kumimoji="1" lang="en-US" altLang="zh-CN" dirty="0">
                <a:highlight>
                  <a:srgbClr val="FFFF00"/>
                </a:highlight>
              </a:rPr>
              <a:t>13</a:t>
            </a:r>
            <a:r>
              <a:rPr kumimoji="1" lang="zh-CN" altLang="en-US" dirty="0"/>
              <a:t>位不同，块大小是</a:t>
            </a:r>
            <a:r>
              <a:rPr kumimoji="1" lang="en-US" altLang="zh-CN" dirty="0"/>
              <a:t>8</a:t>
            </a:r>
            <a:r>
              <a:rPr kumimoji="1" lang="en" altLang="zh-CN" dirty="0"/>
              <a:t>K</a:t>
            </a:r>
            <a:r>
              <a:rPr kumimoji="1" lang="zh-CN" altLang="en" dirty="0"/>
              <a:t>（</a:t>
            </a:r>
            <a:r>
              <a:rPr kumimoji="1" lang="en" altLang="zh-CN" dirty="0"/>
              <a:t>2</a:t>
            </a:r>
            <a:r>
              <a:rPr kumimoji="1" lang="en" altLang="zh-CN" baseline="30000" dirty="0">
                <a:highlight>
                  <a:srgbClr val="FFFF00"/>
                </a:highlight>
              </a:rPr>
              <a:t>13</a:t>
            </a:r>
            <a:r>
              <a:rPr kumimoji="1" lang="zh-CN" altLang="en" dirty="0"/>
              <a:t>）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9A4695-F708-624C-91EA-0F8EE93EA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66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0B62-58AD-6E4F-AC9B-5405506F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伙伴系统避免外部碎片的示例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09B689-1D28-9244-AA5D-429EF4DF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39B2F5-DA4E-5542-9EC7-20C475AF7372}"/>
              </a:ext>
            </a:extLst>
          </p:cNvPr>
          <p:cNvSpPr/>
          <p:nvPr/>
        </p:nvSpPr>
        <p:spPr>
          <a:xfrm>
            <a:off x="2195736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75237B-2D16-2A49-9271-AF3A4FA49E4F}"/>
              </a:ext>
            </a:extLst>
          </p:cNvPr>
          <p:cNvSpPr/>
          <p:nvPr/>
        </p:nvSpPr>
        <p:spPr>
          <a:xfrm>
            <a:off x="3419872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1EBD57-2DA5-184B-9383-8C6A9E09DF28}"/>
              </a:ext>
            </a:extLst>
          </p:cNvPr>
          <p:cNvSpPr/>
          <p:nvPr/>
        </p:nvSpPr>
        <p:spPr>
          <a:xfrm>
            <a:off x="4644010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66D8BA-83BD-4D4D-9240-4E13FFAEA7B0}"/>
              </a:ext>
            </a:extLst>
          </p:cNvPr>
          <p:cNvSpPr/>
          <p:nvPr/>
        </p:nvSpPr>
        <p:spPr>
          <a:xfrm>
            <a:off x="5868146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C91A8C-73C1-A747-B529-F2A1B2EE39AF}"/>
              </a:ext>
            </a:extLst>
          </p:cNvPr>
          <p:cNvSpPr txBox="1"/>
          <p:nvPr/>
        </p:nvSpPr>
        <p:spPr>
          <a:xfrm>
            <a:off x="611560" y="1366527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</a:t>
            </a:r>
            <a:endParaRPr kumimoji="1"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BA94A1-403E-124E-BA39-95A5DCDB28BE}"/>
              </a:ext>
            </a:extLst>
          </p:cNvPr>
          <p:cNvSpPr/>
          <p:nvPr/>
        </p:nvSpPr>
        <p:spPr>
          <a:xfrm>
            <a:off x="2195736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ABE902-FF39-3B46-9816-C19971FC7295}"/>
              </a:ext>
            </a:extLst>
          </p:cNvPr>
          <p:cNvSpPr/>
          <p:nvPr/>
        </p:nvSpPr>
        <p:spPr>
          <a:xfrm>
            <a:off x="3419872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9577BB-5043-414A-A243-63D83EFDFE20}"/>
              </a:ext>
            </a:extLst>
          </p:cNvPr>
          <p:cNvSpPr/>
          <p:nvPr/>
        </p:nvSpPr>
        <p:spPr>
          <a:xfrm>
            <a:off x="4644010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39FF573-95E0-6049-A2F4-8CD30717C71A}"/>
              </a:ext>
            </a:extLst>
          </p:cNvPr>
          <p:cNvSpPr/>
          <p:nvPr/>
        </p:nvSpPr>
        <p:spPr>
          <a:xfrm>
            <a:off x="5868146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7E473B-8437-E941-9C73-8E46B41246C7}"/>
              </a:ext>
            </a:extLst>
          </p:cNvPr>
          <p:cNvSpPr txBox="1"/>
          <p:nvPr/>
        </p:nvSpPr>
        <p:spPr>
          <a:xfrm>
            <a:off x="611560" y="2374638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</a:t>
            </a:r>
            <a:endParaRPr kumimoji="1"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76AAD8D-5305-994C-9618-6FD1214716AA}"/>
              </a:ext>
            </a:extLst>
          </p:cNvPr>
          <p:cNvSpPr txBox="1"/>
          <p:nvPr/>
        </p:nvSpPr>
        <p:spPr>
          <a:xfrm>
            <a:off x="548410" y="274293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分配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个页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83A3D6-A4ED-224F-A744-3DA159D8C3AB}"/>
              </a:ext>
            </a:extLst>
          </p:cNvPr>
          <p:cNvSpPr/>
          <p:nvPr/>
        </p:nvSpPr>
        <p:spPr>
          <a:xfrm>
            <a:off x="2195736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082E928-98C1-9447-8936-22011CE5BD1C}"/>
              </a:ext>
            </a:extLst>
          </p:cNvPr>
          <p:cNvSpPr/>
          <p:nvPr/>
        </p:nvSpPr>
        <p:spPr>
          <a:xfrm>
            <a:off x="3419872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50D419D-9107-2548-B7A8-6CB6CBBEA122}"/>
              </a:ext>
            </a:extLst>
          </p:cNvPr>
          <p:cNvSpPr/>
          <p:nvPr/>
        </p:nvSpPr>
        <p:spPr>
          <a:xfrm>
            <a:off x="4644010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A8C30C-6EB6-1941-872F-40B5CD19DCDA}"/>
              </a:ext>
            </a:extLst>
          </p:cNvPr>
          <p:cNvSpPr/>
          <p:nvPr/>
        </p:nvSpPr>
        <p:spPr>
          <a:xfrm>
            <a:off x="5868146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99D680-6C3E-5D42-BB17-EF7BC0F477B1}"/>
              </a:ext>
            </a:extLst>
          </p:cNvPr>
          <p:cNvSpPr txBox="1"/>
          <p:nvPr/>
        </p:nvSpPr>
        <p:spPr>
          <a:xfrm>
            <a:off x="611560" y="3385749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3</a:t>
            </a:r>
            <a:endParaRPr kumimoji="1"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E3A6FA-18DE-8A4F-A88B-41BC5FD3BE5E}"/>
              </a:ext>
            </a:extLst>
          </p:cNvPr>
          <p:cNvSpPr txBox="1"/>
          <p:nvPr/>
        </p:nvSpPr>
        <p:spPr>
          <a:xfrm>
            <a:off x="519102" y="375658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分配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个页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508EDE-B5F1-9D41-817E-3D795780A4D3}"/>
              </a:ext>
            </a:extLst>
          </p:cNvPr>
          <p:cNvSpPr/>
          <p:nvPr/>
        </p:nvSpPr>
        <p:spPr>
          <a:xfrm>
            <a:off x="4644008" y="3292545"/>
            <a:ext cx="2448274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96149F1-2816-3E44-A3AB-838E7C1E2C50}"/>
              </a:ext>
            </a:extLst>
          </p:cNvPr>
          <p:cNvSpPr/>
          <p:nvPr/>
        </p:nvSpPr>
        <p:spPr>
          <a:xfrm>
            <a:off x="2195736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3881363-510E-E34C-8666-8414A5ACB949}"/>
              </a:ext>
            </a:extLst>
          </p:cNvPr>
          <p:cNvSpPr/>
          <p:nvPr/>
        </p:nvSpPr>
        <p:spPr>
          <a:xfrm>
            <a:off x="3419872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7326B93-D9B3-3744-A068-863EAB12DC73}"/>
              </a:ext>
            </a:extLst>
          </p:cNvPr>
          <p:cNvSpPr/>
          <p:nvPr/>
        </p:nvSpPr>
        <p:spPr>
          <a:xfrm>
            <a:off x="4644010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1DAB72-AD96-5D41-901E-56DC2DAE8BA8}"/>
              </a:ext>
            </a:extLst>
          </p:cNvPr>
          <p:cNvSpPr/>
          <p:nvPr/>
        </p:nvSpPr>
        <p:spPr>
          <a:xfrm>
            <a:off x="5868146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6F0029-CAAB-E44F-A693-94B37997FECB}"/>
              </a:ext>
            </a:extLst>
          </p:cNvPr>
          <p:cNvSpPr txBox="1"/>
          <p:nvPr/>
        </p:nvSpPr>
        <p:spPr>
          <a:xfrm>
            <a:off x="611560" y="4390861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4</a:t>
            </a:r>
            <a:endParaRPr kumimoji="1" lang="zh-CN" altLang="en-US" sz="2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B073EC-70AA-804A-BC04-D4CCE807C566}"/>
              </a:ext>
            </a:extLst>
          </p:cNvPr>
          <p:cNvSpPr txBox="1"/>
          <p:nvPr/>
        </p:nvSpPr>
        <p:spPr>
          <a:xfrm>
            <a:off x="548260" y="476106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释放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个页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858D0DE-7707-E542-9A0E-61871BCF9525}"/>
              </a:ext>
            </a:extLst>
          </p:cNvPr>
          <p:cNvSpPr/>
          <p:nvPr/>
        </p:nvSpPr>
        <p:spPr>
          <a:xfrm>
            <a:off x="4644007" y="4303655"/>
            <a:ext cx="2448274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35A1B54-C540-874C-8590-85F1FFB48927}"/>
              </a:ext>
            </a:extLst>
          </p:cNvPr>
          <p:cNvSpPr txBox="1"/>
          <p:nvPr/>
        </p:nvSpPr>
        <p:spPr>
          <a:xfrm>
            <a:off x="609420" y="5139568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5</a:t>
            </a:r>
            <a:endParaRPr kumimoji="1" lang="zh-CN" altLang="en-US" sz="2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C4B2B19-81B2-8547-AFFD-93D81C1ADF10}"/>
              </a:ext>
            </a:extLst>
          </p:cNvPr>
          <p:cNvSpPr txBox="1"/>
          <p:nvPr/>
        </p:nvSpPr>
        <p:spPr>
          <a:xfrm>
            <a:off x="2411760" y="5139567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分配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个页</a:t>
            </a:r>
            <a:r>
              <a:rPr kumimoji="1" lang="zh-CN" altLang="en-US" sz="2400" b="1" dirty="0">
                <a:solidFill>
                  <a:srgbClr val="BD374B"/>
                </a:solidFill>
              </a:rPr>
              <a:t>成功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CC6A890-5780-F548-AF3D-C349D2AF56CF}"/>
              </a:ext>
            </a:extLst>
          </p:cNvPr>
          <p:cNvSpPr txBox="1"/>
          <p:nvPr/>
        </p:nvSpPr>
        <p:spPr>
          <a:xfrm>
            <a:off x="7620228" y="1366526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2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E8DF8D46-D44F-9849-AEA7-96E92D36D1F4}"/>
              </a:ext>
            </a:extLst>
          </p:cNvPr>
          <p:cNvCxnSpPr>
            <a:cxnSpLocks/>
            <a:stCxn id="32" idx="0"/>
            <a:endCxn id="5" idx="0"/>
          </p:cNvCxnSpPr>
          <p:nvPr/>
        </p:nvCxnSpPr>
        <p:spPr>
          <a:xfrm rot="16200000" flipV="1">
            <a:off x="5284915" y="-1203787"/>
            <a:ext cx="93202" cy="5047424"/>
          </a:xfrm>
          <a:prstGeom prst="curvedConnector3">
            <a:avLst>
              <a:gd name="adj1" fmla="val 345274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5ECE8A1A-2BDA-C74A-B946-EA8378F53A2E}"/>
              </a:ext>
            </a:extLst>
          </p:cNvPr>
          <p:cNvSpPr txBox="1"/>
          <p:nvPr/>
        </p:nvSpPr>
        <p:spPr>
          <a:xfrm>
            <a:off x="7704843" y="82307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BD374B"/>
                </a:solidFill>
              </a:rPr>
              <a:t>1</a:t>
            </a:r>
            <a:r>
              <a:rPr kumimoji="1" lang="zh-CN" altLang="en-US" dirty="0">
                <a:solidFill>
                  <a:srgbClr val="BD374B"/>
                </a:solidFill>
              </a:rPr>
              <a:t>个整块</a:t>
            </a:r>
            <a:endParaRPr kumimoji="1" lang="zh-CN" altLang="en-US" sz="2400" dirty="0">
              <a:solidFill>
                <a:srgbClr val="BD374B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AA6D997-F8CC-9248-8760-4A7D95D25270}"/>
              </a:ext>
            </a:extLst>
          </p:cNvPr>
          <p:cNvSpPr txBox="1"/>
          <p:nvPr/>
        </p:nvSpPr>
        <p:spPr>
          <a:xfrm>
            <a:off x="7620228" y="2723556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1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88583D4-F291-C84F-96A7-0FE3879AD20B}"/>
              </a:ext>
            </a:extLst>
          </p:cNvPr>
          <p:cNvSpPr txBox="1"/>
          <p:nvPr/>
        </p:nvSpPr>
        <p:spPr>
          <a:xfrm>
            <a:off x="7620228" y="2137420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0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cxnSp>
        <p:nvCxnSpPr>
          <p:cNvPr id="43" name="曲线连接符 42">
            <a:extLst>
              <a:ext uri="{FF2B5EF4-FFF2-40B4-BE49-F238E27FC236}">
                <a16:creationId xmlns:a16="http://schemas.microsoft.com/office/drawing/2014/main" id="{1DD75F80-EB83-8547-A85E-E4CB562CC357}"/>
              </a:ext>
            </a:extLst>
          </p:cNvPr>
          <p:cNvCxnSpPr>
            <a:cxnSpLocks/>
            <a:stCxn id="39" idx="0"/>
            <a:endCxn id="11" idx="0"/>
          </p:cNvCxnSpPr>
          <p:nvPr/>
        </p:nvCxnSpPr>
        <p:spPr>
          <a:xfrm rot="16200000" flipH="1" flipV="1">
            <a:off x="5871576" y="297783"/>
            <a:ext cx="144015" cy="3823288"/>
          </a:xfrm>
          <a:prstGeom prst="curvedConnector3">
            <a:avLst>
              <a:gd name="adj1" fmla="val -103786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E41DAACD-0157-5C4E-8733-8911DC95797C}"/>
              </a:ext>
            </a:extLst>
          </p:cNvPr>
          <p:cNvCxnSpPr>
            <a:stCxn id="38" idx="0"/>
            <a:endCxn id="12" idx="0"/>
          </p:cNvCxnSpPr>
          <p:nvPr/>
        </p:nvCxnSpPr>
        <p:spPr>
          <a:xfrm rot="16200000" flipV="1">
            <a:off x="6334593" y="1202921"/>
            <a:ext cx="442121" cy="2599150"/>
          </a:xfrm>
          <a:prstGeom prst="curvedConnector3">
            <a:avLst>
              <a:gd name="adj1" fmla="val 135795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24094E98-F719-CD4C-AE00-2EA831603DE8}"/>
              </a:ext>
            </a:extLst>
          </p:cNvPr>
          <p:cNvSpPr txBox="1"/>
          <p:nvPr/>
        </p:nvSpPr>
        <p:spPr>
          <a:xfrm>
            <a:off x="7956376" y="1777380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分裂出</a:t>
            </a:r>
            <a:r>
              <a:rPr kumimoji="1" lang="en-US" altLang="zh-CN" dirty="0">
                <a:solidFill>
                  <a:srgbClr val="BD374B"/>
                </a:solidFill>
              </a:rPr>
              <a:t>3</a:t>
            </a:r>
            <a:r>
              <a:rPr kumimoji="1" lang="zh-CN" altLang="en-US" dirty="0">
                <a:solidFill>
                  <a:srgbClr val="BD374B"/>
                </a:solidFill>
              </a:rPr>
              <a:t>块</a:t>
            </a:r>
            <a:endParaRPr kumimoji="1" lang="en-US" altLang="zh-CN" dirty="0">
              <a:solidFill>
                <a:srgbClr val="BD374B"/>
              </a:solidFill>
            </a:endParaRPr>
          </a:p>
          <a:p>
            <a:r>
              <a:rPr kumimoji="1" lang="zh-CN" altLang="en-US" dirty="0">
                <a:solidFill>
                  <a:srgbClr val="BD374B"/>
                </a:solidFill>
              </a:rPr>
              <a:t>   分配</a:t>
            </a:r>
            <a:r>
              <a:rPr kumimoji="1" lang="en-US" altLang="zh-CN" dirty="0">
                <a:solidFill>
                  <a:srgbClr val="BD374B"/>
                </a:solidFill>
              </a:rPr>
              <a:t>1</a:t>
            </a:r>
            <a:r>
              <a:rPr kumimoji="1" lang="zh-CN" altLang="en-US" dirty="0">
                <a:solidFill>
                  <a:srgbClr val="BD374B"/>
                </a:solidFill>
              </a:rPr>
              <a:t>块 </a:t>
            </a:r>
            <a:endParaRPr kumimoji="1" lang="en-US" altLang="zh-CN" dirty="0">
              <a:solidFill>
                <a:srgbClr val="BD374B"/>
              </a:solidFill>
            </a:endParaRPr>
          </a:p>
          <a:p>
            <a:r>
              <a:rPr kumimoji="1" lang="zh-CN" altLang="en-US" dirty="0">
                <a:solidFill>
                  <a:srgbClr val="BD374B"/>
                </a:solidFill>
              </a:rPr>
              <a:t>   剩余</a:t>
            </a:r>
            <a:r>
              <a:rPr kumimoji="1" lang="en-US" altLang="zh-CN" dirty="0">
                <a:solidFill>
                  <a:srgbClr val="BD374B"/>
                </a:solidFill>
              </a:rPr>
              <a:t>2</a:t>
            </a:r>
            <a:r>
              <a:rPr kumimoji="1" lang="zh-CN" altLang="en-US" dirty="0">
                <a:solidFill>
                  <a:srgbClr val="BD374B"/>
                </a:solidFill>
              </a:rPr>
              <a:t>块</a:t>
            </a:r>
            <a:endParaRPr kumimoji="1" lang="en-US" altLang="zh-CN" dirty="0">
              <a:solidFill>
                <a:srgbClr val="BD374B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D6B11A9-83AA-9245-B45C-A9A7D2CAB457}"/>
              </a:ext>
            </a:extLst>
          </p:cNvPr>
          <p:cNvSpPr txBox="1"/>
          <p:nvPr/>
        </p:nvSpPr>
        <p:spPr>
          <a:xfrm>
            <a:off x="7620000" y="3468678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0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cxnSp>
        <p:nvCxnSpPr>
          <p:cNvPr id="55" name="曲线连接符 54">
            <a:extLst>
              <a:ext uri="{FF2B5EF4-FFF2-40B4-BE49-F238E27FC236}">
                <a16:creationId xmlns:a16="http://schemas.microsoft.com/office/drawing/2014/main" id="{F3976821-C5E1-134A-A597-977BB15C7191}"/>
              </a:ext>
            </a:extLst>
          </p:cNvPr>
          <p:cNvCxnSpPr>
            <a:stCxn id="53" idx="0"/>
            <a:endCxn id="17" idx="0"/>
          </p:cNvCxnSpPr>
          <p:nvPr/>
        </p:nvCxnSpPr>
        <p:spPr>
          <a:xfrm rot="16200000" flipV="1">
            <a:off x="5855404" y="1469082"/>
            <a:ext cx="176132" cy="3823060"/>
          </a:xfrm>
          <a:prstGeom prst="curvedConnector3">
            <a:avLst>
              <a:gd name="adj1" fmla="val 2297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1DE8D915-64C5-2449-B88C-E750B621B480}"/>
              </a:ext>
            </a:extLst>
          </p:cNvPr>
          <p:cNvSpPr txBox="1"/>
          <p:nvPr/>
        </p:nvSpPr>
        <p:spPr>
          <a:xfrm>
            <a:off x="8137750" y="347808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剩余</a:t>
            </a:r>
            <a:r>
              <a:rPr kumimoji="1" lang="en-US" altLang="zh-CN" dirty="0">
                <a:solidFill>
                  <a:srgbClr val="BD374B"/>
                </a:solidFill>
              </a:rPr>
              <a:t>1</a:t>
            </a:r>
            <a:r>
              <a:rPr kumimoji="1" lang="zh-CN" altLang="en-US" dirty="0">
                <a:solidFill>
                  <a:srgbClr val="BD374B"/>
                </a:solidFill>
              </a:rPr>
              <a:t>块</a:t>
            </a:r>
            <a:endParaRPr kumimoji="1" lang="zh-CN" altLang="en-US" sz="2400" dirty="0">
              <a:solidFill>
                <a:srgbClr val="BD374B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5841B92-7DBB-B94A-AF30-57EBB808ACA3}"/>
              </a:ext>
            </a:extLst>
          </p:cNvPr>
          <p:cNvSpPr txBox="1"/>
          <p:nvPr/>
        </p:nvSpPr>
        <p:spPr>
          <a:xfrm>
            <a:off x="7625997" y="4281298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1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134CD37-415B-B44A-88F3-FECA03E9B719}"/>
              </a:ext>
            </a:extLst>
          </p:cNvPr>
          <p:cNvSpPr txBox="1"/>
          <p:nvPr/>
        </p:nvSpPr>
        <p:spPr>
          <a:xfrm>
            <a:off x="7656246" y="4796137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BD374B"/>
                </a:solidFill>
              </a:rPr>
              <a:t>释放合并</a:t>
            </a:r>
            <a:endParaRPr kumimoji="1" lang="en-US" altLang="zh-CN" b="1" dirty="0">
              <a:solidFill>
                <a:srgbClr val="BD374B"/>
              </a:solidFill>
            </a:endParaRPr>
          </a:p>
          <a:p>
            <a:r>
              <a:rPr kumimoji="1" lang="zh-CN" altLang="en-US" dirty="0">
                <a:solidFill>
                  <a:srgbClr val="BD374B"/>
                </a:solidFill>
              </a:rPr>
              <a:t>依然剩余</a:t>
            </a:r>
            <a:r>
              <a:rPr kumimoji="1" lang="en-US" altLang="zh-CN" dirty="0">
                <a:solidFill>
                  <a:srgbClr val="BD374B"/>
                </a:solidFill>
              </a:rPr>
              <a:t>1</a:t>
            </a:r>
            <a:r>
              <a:rPr kumimoji="1" lang="zh-CN" altLang="en-US" dirty="0">
                <a:solidFill>
                  <a:srgbClr val="BD374B"/>
                </a:solidFill>
              </a:rPr>
              <a:t>块</a:t>
            </a:r>
            <a:endParaRPr kumimoji="1" lang="zh-CN" altLang="en-US" sz="2400" dirty="0">
              <a:solidFill>
                <a:srgbClr val="BD374B"/>
              </a:solidFill>
            </a:endParaRPr>
          </a:p>
        </p:txBody>
      </p:sp>
      <p:cxnSp>
        <p:nvCxnSpPr>
          <p:cNvPr id="60" name="曲线连接符 59">
            <a:extLst>
              <a:ext uri="{FF2B5EF4-FFF2-40B4-BE49-F238E27FC236}">
                <a16:creationId xmlns:a16="http://schemas.microsoft.com/office/drawing/2014/main" id="{0AC0CDB9-BCB6-1F40-B4B8-425CA373C588}"/>
              </a:ext>
            </a:extLst>
          </p:cNvPr>
          <p:cNvCxnSpPr>
            <a:cxnSpLocks/>
            <a:stCxn id="57" idx="0"/>
            <a:endCxn id="23" idx="0"/>
          </p:cNvCxnSpPr>
          <p:nvPr/>
        </p:nvCxnSpPr>
        <p:spPr>
          <a:xfrm rot="16200000" flipH="1" flipV="1">
            <a:off x="5326221" y="1762881"/>
            <a:ext cx="16360" cy="5053193"/>
          </a:xfrm>
          <a:prstGeom prst="curvedConnector3">
            <a:avLst>
              <a:gd name="adj1" fmla="val -13973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1" grpId="0"/>
      <p:bldP spid="38" grpId="0" animBg="1"/>
      <p:bldP spid="39" grpId="0" animBg="1"/>
      <p:bldP spid="52" grpId="0"/>
      <p:bldP spid="53" grpId="0" animBg="1"/>
      <p:bldP spid="56" grpId="0"/>
      <p:bldP spid="57" grpId="0" animBg="1"/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5C542-F9D4-BD49-92CB-2C15E3EA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伙伴系统：以页为粒度的物理内存管理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1DB0BC-D158-6D4F-B044-D9778B73F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分配物理页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连续物理页（</a:t>
            </a:r>
            <a:r>
              <a:rPr kumimoji="1" lang="en-US" altLang="zh-CN" sz="2400" dirty="0"/>
              <a:t>2</a:t>
            </a:r>
            <a:r>
              <a:rPr kumimoji="1" lang="en-US" altLang="zh-CN" sz="2400" baseline="30000" dirty="0"/>
              <a:t>n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200" dirty="0"/>
              <a:t>直接映射物理页的物理地址与虚拟地址</a:t>
            </a:r>
            <a:endParaRPr kumimoji="1" lang="en-US" altLang="zh-CN" sz="22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资源利用率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外部碎片程度降低（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思考：是否不再出现外部碎片？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83F2DF-28D9-6E48-BFEA-6CBFF2DC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25C76C-308C-EAE2-A857-82B92E50FC56}"/>
              </a:ext>
            </a:extLst>
          </p:cNvPr>
          <p:cNvSpPr txBox="1"/>
          <p:nvPr/>
        </p:nvSpPr>
        <p:spPr>
          <a:xfrm>
            <a:off x="3707904" y="3793604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BD374B"/>
                </a:solidFill>
                <a:latin typeface="+mn-ea"/>
              </a:rPr>
              <a:t>如何进一步减少外部碎片？</a:t>
            </a:r>
          </a:p>
        </p:txBody>
      </p:sp>
    </p:spTree>
    <p:extLst>
      <p:ext uri="{BB962C8B-B14F-4D97-AF65-F5344CB8AC3E}">
        <p14:creationId xmlns:p14="http://schemas.microsoft.com/office/powerpoint/2010/main" val="204196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F9AED-B973-AA41-A261-8C73AA18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回顾：直接映射机制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B030BC-0DC3-FB4A-A4F0-6D6A869B8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sz="2400" dirty="0"/>
              <a:t>OS</a:t>
            </a:r>
            <a:r>
              <a:rPr kumimoji="1" lang="zh-CN" altLang="en-US" sz="2400" dirty="0"/>
              <a:t>一次性将</a:t>
            </a:r>
            <a:r>
              <a:rPr kumimoji="1" lang="zh-CN" altLang="en-US" sz="2400" dirty="0">
                <a:solidFill>
                  <a:schemeClr val="accent1"/>
                </a:solidFill>
              </a:rPr>
              <a:t>所有</a:t>
            </a:r>
            <a:r>
              <a:rPr kumimoji="1" lang="zh-CN" altLang="en-US" sz="2400" dirty="0"/>
              <a:t>物理内存映射到</a:t>
            </a:r>
            <a:r>
              <a:rPr kumimoji="1" lang="zh-CN" altLang="en-US" sz="2400" dirty="0">
                <a:solidFill>
                  <a:schemeClr val="accent1"/>
                </a:solidFill>
              </a:rPr>
              <a:t>一段</a:t>
            </a:r>
            <a:r>
              <a:rPr kumimoji="1" lang="zh-CN" altLang="en-US" sz="2400" dirty="0"/>
              <a:t>虚拟地址空间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任一物理地址和虚拟地址</a:t>
            </a:r>
            <a:r>
              <a:rPr kumimoji="1" lang="zh-CN" altLang="en-US" sz="2000" dirty="0">
                <a:highlight>
                  <a:srgbClr val="FFFF00"/>
                </a:highlight>
              </a:rPr>
              <a:t>仅相差一个偏移量</a:t>
            </a:r>
            <a:endParaRPr kumimoji="1" lang="en-US" altLang="zh-CN" sz="2000" dirty="0">
              <a:highlight>
                <a:srgbClr val="FFFF00"/>
              </a:highlight>
            </a:endParaRPr>
          </a:p>
          <a:p>
            <a:pPr lvl="2"/>
            <a:r>
              <a:rPr kumimoji="1" lang="en-US" altLang="zh-CN" dirty="0"/>
              <a:t>OS</a:t>
            </a:r>
            <a:r>
              <a:rPr kumimoji="1" lang="zh-CN" altLang="en-US" dirty="0"/>
              <a:t>可迅速根据物理地址或虚拟地址互相计算</a:t>
            </a:r>
          </a:p>
          <a:p>
            <a:pPr lvl="1"/>
            <a:r>
              <a:rPr kumimoji="1" lang="zh-CN" altLang="en-US" sz="2000" dirty="0"/>
              <a:t>看上去类似最传统的段机制，实际通过配置页表来实现</a:t>
            </a:r>
            <a:endParaRPr kumimoji="1" lang="en-US" altLang="zh-CN" sz="2000" dirty="0"/>
          </a:p>
          <a:p>
            <a:r>
              <a:rPr kumimoji="1" lang="zh-CN" altLang="en-US" sz="2400" dirty="0"/>
              <a:t>直接映射机制的特点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内核使用直接映射的虚拟地址，不会触发</a:t>
            </a:r>
            <a:r>
              <a:rPr kumimoji="1" lang="en-US" altLang="zh-CN" sz="2000" dirty="0"/>
              <a:t>page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fault</a:t>
            </a:r>
          </a:p>
          <a:p>
            <a:pPr lvl="1"/>
            <a:r>
              <a:rPr kumimoji="1" lang="zh-CN" altLang="en-US" sz="2000" dirty="0"/>
              <a:t>更方便找到连续的物理页：只要寻找连续的虚拟页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F4AA-1649-094E-A65E-AB769493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812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0B803-9E2B-BE46-9A6A-147CB220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关于直接映射机制，需要注意的几点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563E10-13BA-7149-AF5D-020A8E11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000" dirty="0"/>
              <a:t>对内核来说：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已映射的地址不一定正在使用（需要通过</a:t>
            </a:r>
            <a:r>
              <a:rPr kumimoji="1" lang="en-US" altLang="zh-CN" sz="1800" dirty="0" err="1"/>
              <a:t>kmalloc</a:t>
            </a:r>
            <a:r>
              <a:rPr kumimoji="1" lang="zh-CN" altLang="en-US" sz="1800" dirty="0"/>
              <a:t>才能用）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正在使用的地址通常已映射（例外：</a:t>
            </a:r>
            <a:r>
              <a:rPr kumimoji="1" lang="en-US" altLang="zh-CN" sz="1800" dirty="0" err="1"/>
              <a:t>vmalloc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r>
              <a:rPr kumimoji="1" lang="zh-CN" altLang="en-US" sz="2000" dirty="0"/>
              <a:t>对应用来说：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>
                <a:highlight>
                  <a:srgbClr val="FFFF00"/>
                </a:highlight>
              </a:rPr>
              <a:t>正在使用（已经被分配的地址）的地址不一定已映射（</a:t>
            </a:r>
            <a:r>
              <a:rPr kumimoji="1" lang="en-US" altLang="zh-CN" sz="1800" dirty="0">
                <a:highlight>
                  <a:srgbClr val="FFFF00"/>
                </a:highlight>
              </a:rPr>
              <a:t>on-demand</a:t>
            </a:r>
            <a:r>
              <a:rPr kumimoji="1" lang="zh-CN" altLang="en-US" sz="1800" dirty="0">
                <a:highlight>
                  <a:srgbClr val="FFFF00"/>
                </a:highlight>
              </a:rPr>
              <a:t> </a:t>
            </a:r>
            <a:r>
              <a:rPr kumimoji="1" lang="en-US" altLang="zh-CN" sz="1800" dirty="0">
                <a:highlight>
                  <a:srgbClr val="FFFF00"/>
                </a:highlight>
              </a:rPr>
              <a:t>paging</a:t>
            </a:r>
            <a:r>
              <a:rPr kumimoji="1" lang="zh-CN" altLang="en-US" sz="1800" dirty="0">
                <a:highlight>
                  <a:srgbClr val="FFFF00"/>
                </a:highlight>
              </a:rPr>
              <a:t>）</a:t>
            </a:r>
            <a:endParaRPr kumimoji="1" lang="en-US" altLang="zh-CN" sz="18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1800" dirty="0"/>
              <a:t>已映射的地址一定正在使用（否则不会被映射）</a:t>
            </a:r>
            <a:endParaRPr kumimoji="1" lang="en-US" altLang="zh-CN" sz="1800" dirty="0"/>
          </a:p>
          <a:p>
            <a:r>
              <a:rPr kumimoji="1" lang="zh-CN" altLang="en-US" sz="2000" dirty="0">
                <a:highlight>
                  <a:srgbClr val="FFFF00"/>
                </a:highlight>
              </a:rPr>
              <a:t>同一个物理地址可以有多个虚拟地址</a:t>
            </a:r>
            <a:endParaRPr kumimoji="1" lang="en-US" altLang="zh-CN" sz="20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1800" dirty="0"/>
              <a:t>如应用任一已映射的虚拟地址，在内核的直接映射下也有一个虚拟地址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A9E9EB-60AF-9546-B383-02D378EF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606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&#10;&#10;描述已自动生成">
            <a:extLst>
              <a:ext uri="{FF2B5EF4-FFF2-40B4-BE49-F238E27FC236}">
                <a16:creationId xmlns:a16="http://schemas.microsoft.com/office/drawing/2014/main" id="{7A21CE7A-0753-0C01-7A8A-2B3E06958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09228"/>
            <a:ext cx="7772400" cy="498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70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5C542-F9D4-BD49-92CB-2C15E3EA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伙伴系统：以页为粒度的物理内存管理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1DB0BC-D158-6D4F-B044-D9778B73F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分配物理页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连续物理页（</a:t>
            </a:r>
            <a:r>
              <a:rPr kumimoji="1" lang="en-US" altLang="zh-CN" sz="2400" dirty="0"/>
              <a:t>2</a:t>
            </a:r>
            <a:r>
              <a:rPr kumimoji="1" lang="en-US" altLang="zh-CN" sz="2400" baseline="30000" dirty="0"/>
              <a:t>n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资源利用率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外部碎片程度降低（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思考：是否不再出现外部碎片？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内部碎片依然存在：如请求</a:t>
            </a:r>
            <a:r>
              <a:rPr kumimoji="1" lang="en-US" altLang="zh-CN" sz="1800" dirty="0"/>
              <a:t>9KB</a:t>
            </a:r>
            <a:r>
              <a:rPr kumimoji="1" lang="zh-CN" altLang="en-US" sz="1800" dirty="0"/>
              <a:t>，分配</a:t>
            </a:r>
            <a:r>
              <a:rPr kumimoji="1" lang="en-US" altLang="zh-CN" sz="1800" dirty="0"/>
              <a:t>16KB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个页）；分配</a:t>
            </a:r>
            <a:r>
              <a:rPr kumimoji="1" lang="en-US" altLang="zh-CN" sz="1800" dirty="0"/>
              <a:t>1KB</a:t>
            </a:r>
            <a:r>
              <a:rPr kumimoji="1" lang="zh-CN" altLang="en-US" sz="1800" dirty="0"/>
              <a:t>呢？</a:t>
            </a:r>
            <a:endParaRPr kumimoji="1" lang="en-US" altLang="zh-CN" sz="18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分配性能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C00000"/>
                </a:solidFill>
              </a:rPr>
              <a:t>思考：分配的时间复杂度？</a:t>
            </a:r>
            <a:endParaRPr kumimoji="1" lang="en-US" altLang="zh-CN" sz="2000" b="1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C00000"/>
                </a:solidFill>
              </a:rPr>
              <a:t>思考：合并的时间复杂度？</a:t>
            </a:r>
            <a:endParaRPr kumimoji="1" lang="en-US" altLang="zh-CN" sz="20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83F2DF-28D9-6E48-BFEA-6CBFF2DC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D41C27-3D54-2C4A-641C-8D8437B277E0}"/>
              </a:ext>
            </a:extLst>
          </p:cNvPr>
          <p:cNvSpPr txBox="1"/>
          <p:nvPr/>
        </p:nvSpPr>
        <p:spPr>
          <a:xfrm>
            <a:off x="4499992" y="4441676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O(1)</a:t>
            </a:r>
            <a:r>
              <a:rPr kumimoji="1" lang="zh-CN" altLang="en-US" dirty="0">
                <a:highlight>
                  <a:srgbClr val="FFFF00"/>
                </a:highlight>
              </a:rPr>
              <a:t>   </a:t>
            </a:r>
            <a:r>
              <a:rPr kumimoji="1" lang="en-US" altLang="zh-CN" dirty="0">
                <a:highlight>
                  <a:srgbClr val="FFFF00"/>
                </a:highlight>
              </a:rPr>
              <a:t>O(list-num)</a:t>
            </a:r>
            <a:r>
              <a:rPr kumimoji="1" lang="zh-CN" altLang="en-US" dirty="0">
                <a:highlight>
                  <a:srgbClr val="FFFF00"/>
                </a:highlight>
              </a:rPr>
              <a:t>  常数时间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60F0CB-6852-E383-A51E-F127693BB95F}"/>
              </a:ext>
            </a:extLst>
          </p:cNvPr>
          <p:cNvSpPr txBox="1"/>
          <p:nvPr/>
        </p:nvSpPr>
        <p:spPr>
          <a:xfrm>
            <a:off x="4499992" y="4972033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O(1)</a:t>
            </a:r>
            <a:r>
              <a:rPr kumimoji="1" lang="zh-CN" altLang="en-US" dirty="0">
                <a:highlight>
                  <a:srgbClr val="FFFF00"/>
                </a:highlight>
              </a:rPr>
              <a:t>   </a:t>
            </a:r>
            <a:r>
              <a:rPr kumimoji="1" lang="en-US" altLang="zh-CN" dirty="0">
                <a:highlight>
                  <a:srgbClr val="FFFF00"/>
                </a:highlight>
              </a:rPr>
              <a:t>O(list-num)</a:t>
            </a:r>
            <a:r>
              <a:rPr kumimoji="1" lang="zh-CN" altLang="en-US" dirty="0">
                <a:highlight>
                  <a:srgbClr val="FFFF00"/>
                </a:highlight>
              </a:rPr>
              <a:t>  常数时间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B8E78D-4E57-FBF5-41D5-7F040F2E0F64}"/>
              </a:ext>
            </a:extLst>
          </p:cNvPr>
          <p:cNvSpPr txBox="1"/>
          <p:nvPr/>
        </p:nvSpPr>
        <p:spPr>
          <a:xfrm>
            <a:off x="4427984" y="409596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期望情况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EE6E77-A13E-6D86-E548-D085559836FA}"/>
              </a:ext>
            </a:extLst>
          </p:cNvPr>
          <p:cNvSpPr txBox="1"/>
          <p:nvPr/>
        </p:nvSpPr>
        <p:spPr>
          <a:xfrm>
            <a:off x="5334216" y="40872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最差情况</a:t>
            </a:r>
          </a:p>
        </p:txBody>
      </p:sp>
    </p:spTree>
    <p:extLst>
      <p:ext uri="{BB962C8B-B14F-4D97-AF65-F5344CB8AC3E}">
        <p14:creationId xmlns:p14="http://schemas.microsoft.com/office/powerpoint/2010/main" val="227752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6E4CF-0024-C369-A722-060164BC2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伙伴系统的代码实现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8D9A527-2E8E-4227-D2DA-07BA4F245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9" b="4818"/>
          <a:stretch/>
        </p:blipFill>
        <p:spPr>
          <a:xfrm>
            <a:off x="1651000" y="1840337"/>
            <a:ext cx="5842000" cy="237626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66BDA1-2E6B-C39C-8780-66213A2A3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4EAC39-7C15-F823-6558-FDDFB040F78D}"/>
              </a:ext>
            </a:extLst>
          </p:cNvPr>
          <p:cNvSpPr txBox="1"/>
          <p:nvPr/>
        </p:nvSpPr>
        <p:spPr>
          <a:xfrm>
            <a:off x="3325505" y="147100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描述物理页的数据结构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51E4DC-5843-320C-84D8-9D9137C03E77}"/>
              </a:ext>
            </a:extLst>
          </p:cNvPr>
          <p:cNvSpPr txBox="1"/>
          <p:nvPr/>
        </p:nvSpPr>
        <p:spPr>
          <a:xfrm>
            <a:off x="2504767" y="4585933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  <a:highlight>
                  <a:srgbClr val="FFFF00"/>
                </a:highlight>
              </a:rPr>
              <a:t>操作系统维护</a:t>
            </a:r>
            <a:r>
              <a:rPr kumimoji="1" lang="en-US" altLang="zh-CN" dirty="0">
                <a:solidFill>
                  <a:srgbClr val="BD374B"/>
                </a:solidFill>
                <a:highlight>
                  <a:srgbClr val="FFFF00"/>
                </a:highlight>
              </a:rPr>
              <a:t>struct</a:t>
            </a:r>
            <a:r>
              <a:rPr kumimoji="1" lang="zh-CN" altLang="en-US" dirty="0">
                <a:solidFill>
                  <a:srgbClr val="BD374B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 err="1">
                <a:solidFill>
                  <a:srgbClr val="BD374B"/>
                </a:solidFill>
                <a:highlight>
                  <a:srgbClr val="FFFF00"/>
                </a:highlight>
              </a:rPr>
              <a:t>physical_page</a:t>
            </a:r>
            <a:r>
              <a:rPr kumimoji="1" lang="zh-CN" altLang="en-US" dirty="0">
                <a:solidFill>
                  <a:srgbClr val="BD374B"/>
                </a:solidFill>
                <a:highlight>
                  <a:srgbClr val="FFFF00"/>
                </a:highlight>
              </a:rPr>
              <a:t>数组</a:t>
            </a:r>
          </a:p>
        </p:txBody>
      </p:sp>
    </p:spTree>
    <p:extLst>
      <p:ext uri="{BB962C8B-B14F-4D97-AF65-F5344CB8AC3E}">
        <p14:creationId xmlns:p14="http://schemas.microsoft.com/office/powerpoint/2010/main" val="205783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版权声明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0" dirty="0"/>
              <a:t>本内容版权归</a:t>
            </a:r>
            <a:r>
              <a:rPr lang="zh-CN" altLang="en-US" sz="2000" dirty="0"/>
              <a:t>上海交通大学并行与分布式系统研究所</a:t>
            </a:r>
            <a:r>
              <a:rPr lang="zh-CN" altLang="en-US" sz="2000" b="0" dirty="0"/>
              <a:t>所有</a:t>
            </a:r>
            <a:endParaRPr lang="en-US" altLang="zh-CN" sz="2000" b="0" dirty="0"/>
          </a:p>
          <a:p>
            <a:r>
              <a:rPr lang="zh-CN" altLang="en-US" sz="2000" b="0" dirty="0"/>
              <a:t>使用者可以将全部或部分本内容免费用于非商业用途</a:t>
            </a:r>
            <a:endParaRPr lang="en-US" altLang="zh-CN" sz="2000" b="0" dirty="0"/>
          </a:p>
          <a:p>
            <a:r>
              <a:rPr lang="zh-CN" altLang="en-US" sz="2000" b="0" dirty="0"/>
              <a:t>使用者在使用全部或部分本内容时请注明来源</a:t>
            </a:r>
            <a:endParaRPr lang="en-US" altLang="zh-CN" sz="2000" b="0" dirty="0"/>
          </a:p>
          <a:p>
            <a:pPr lvl="1"/>
            <a:r>
              <a:rPr lang="zh-CN" altLang="en-US" sz="1600"/>
              <a:t>资</a:t>
            </a:r>
            <a:r>
              <a:rPr lang="zh-CN" altLang="en-US" sz="1600" b="0"/>
              <a:t>料</a:t>
            </a:r>
            <a:r>
              <a:rPr lang="zh-CN" altLang="en-US" sz="1600" b="0" dirty="0"/>
              <a:t>来自</a:t>
            </a:r>
            <a:r>
              <a:rPr lang="zh-CN" altLang="en-US" sz="1600" dirty="0"/>
              <a:t>上海交通大学并行与分布式系统研究所</a:t>
            </a:r>
            <a:r>
              <a:rPr lang="en-US" altLang="zh-CN" sz="1600" dirty="0"/>
              <a:t>+</a:t>
            </a:r>
            <a:r>
              <a:rPr lang="zh-CN" altLang="en-US" sz="1600" dirty="0"/>
              <a:t>材料名字</a:t>
            </a:r>
            <a:endParaRPr lang="en-US" altLang="zh-CN" sz="1600" b="0" dirty="0"/>
          </a:p>
          <a:p>
            <a:r>
              <a:rPr lang="zh-CN" altLang="en-US" sz="2000" b="0" dirty="0"/>
              <a:t>对于不遵守此声明或者其他违法使用本内容者，将依法保留追究权</a:t>
            </a:r>
            <a:endParaRPr lang="en-US" altLang="zh-CN" sz="2000" b="0" dirty="0"/>
          </a:p>
          <a:p>
            <a:r>
              <a:rPr lang="zh-CN" altLang="en-US" sz="2000" b="0" dirty="0"/>
              <a:t>本内容的发布采用 </a:t>
            </a:r>
            <a:r>
              <a:rPr lang="en-US" altLang="zh-CN" sz="2000" b="0" dirty="0"/>
              <a:t>Creative Commons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Attribution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4.0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License</a:t>
            </a:r>
            <a:endParaRPr lang="en-US" altLang="zh-CN" sz="2400" b="0" dirty="0"/>
          </a:p>
          <a:p>
            <a:pPr lvl="1"/>
            <a:r>
              <a:rPr lang="zh-CN" altLang="en-US" sz="1600" dirty="0"/>
              <a:t>完整文本：</a:t>
            </a:r>
            <a:r>
              <a:rPr lang="en-US" altLang="zh-CN" sz="1600" dirty="0">
                <a:hlinkClick r:id="rId2"/>
              </a:rPr>
              <a:t>https://creativecommons.org/licenses/by/4.0/legalcode</a:t>
            </a:r>
            <a:endParaRPr lang="en-US" altLang="zh-CN" sz="1800" b="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800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黑板前的人&#10;&#10;描述已自动生成">
            <a:extLst>
              <a:ext uri="{FF2B5EF4-FFF2-40B4-BE49-F238E27FC236}">
                <a16:creationId xmlns:a16="http://schemas.microsoft.com/office/drawing/2014/main" id="{7D7969E4-A610-4608-6028-B09B6890C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77" y="1057300"/>
            <a:ext cx="4349053" cy="37719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C20586-660A-75E0-3430-C91BAFAB0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226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D861F0-7431-371D-1141-41CBF499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822FD3-98AB-E99C-7239-DCFF36FA3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92" y="0"/>
            <a:ext cx="6760882" cy="5715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4CCD38-1F4B-640A-86A2-FEEBF6A23D81}"/>
              </a:ext>
            </a:extLst>
          </p:cNvPr>
          <p:cNvSpPr/>
          <p:nvPr/>
        </p:nvSpPr>
        <p:spPr>
          <a:xfrm>
            <a:off x="1619672" y="1705372"/>
            <a:ext cx="6136298" cy="151216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C26514-99D5-5157-9887-835264A3BAD9}"/>
              </a:ext>
            </a:extLst>
          </p:cNvPr>
          <p:cNvSpPr txBox="1"/>
          <p:nvPr/>
        </p:nvSpPr>
        <p:spPr>
          <a:xfrm>
            <a:off x="383765" y="22767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步骤一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C769E58-D3CC-7432-FA67-6698430681FA}"/>
              </a:ext>
            </a:extLst>
          </p:cNvPr>
          <p:cNvSpPr/>
          <p:nvPr/>
        </p:nvSpPr>
        <p:spPr>
          <a:xfrm>
            <a:off x="1604054" y="3289548"/>
            <a:ext cx="6136298" cy="86409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B1F85C-59BB-E898-8565-5F45D4BB6228}"/>
              </a:ext>
            </a:extLst>
          </p:cNvPr>
          <p:cNvSpPr txBox="1"/>
          <p:nvPr/>
        </p:nvSpPr>
        <p:spPr>
          <a:xfrm>
            <a:off x="372484" y="35369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步骤二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1C9891-CAA1-A964-9813-B4A9524A43BF}"/>
              </a:ext>
            </a:extLst>
          </p:cNvPr>
          <p:cNvSpPr txBox="1"/>
          <p:nvPr/>
        </p:nvSpPr>
        <p:spPr>
          <a:xfrm>
            <a:off x="386695" y="46605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步骤三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F3C363-2213-63D6-8472-7DEA1EA25AE1}"/>
              </a:ext>
            </a:extLst>
          </p:cNvPr>
          <p:cNvSpPr/>
          <p:nvPr/>
        </p:nvSpPr>
        <p:spPr>
          <a:xfrm>
            <a:off x="1604054" y="4277044"/>
            <a:ext cx="6136298" cy="103228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615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E9002-6B8D-56E2-B513-ED574A99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伙伴系统分配实现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AA50F7C-7880-2A5B-38E5-98097A60B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21" y="1151113"/>
            <a:ext cx="6196958" cy="447632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EB0C88-A84D-200D-1287-CB869CD3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883288-1DB3-A901-6956-AD5C09954A0D}"/>
              </a:ext>
            </a:extLst>
          </p:cNvPr>
          <p:cNvSpPr/>
          <p:nvPr/>
        </p:nvSpPr>
        <p:spPr>
          <a:xfrm>
            <a:off x="1835696" y="2473734"/>
            <a:ext cx="6136298" cy="189593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8C475E-26EE-79C5-27FA-D6EA8BBC35F6}"/>
              </a:ext>
            </a:extLst>
          </p:cNvPr>
          <p:cNvSpPr/>
          <p:nvPr/>
        </p:nvSpPr>
        <p:spPr>
          <a:xfrm>
            <a:off x="1835696" y="4501131"/>
            <a:ext cx="6136298" cy="37259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934108-BD67-2171-D5DF-2DF21C169FA1}"/>
              </a:ext>
            </a:extLst>
          </p:cNvPr>
          <p:cNvSpPr txBox="1"/>
          <p:nvPr/>
        </p:nvSpPr>
        <p:spPr>
          <a:xfrm>
            <a:off x="3347864" y="5231306"/>
            <a:ext cx="519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问：如何从</a:t>
            </a:r>
            <a:r>
              <a:rPr kumimoji="1" lang="en-US" altLang="zh-CN" dirty="0">
                <a:solidFill>
                  <a:srgbClr val="BD374B"/>
                </a:solidFill>
              </a:rPr>
              <a:t>page</a:t>
            </a:r>
            <a:r>
              <a:rPr kumimoji="1" lang="zh-CN" altLang="en-US" dirty="0">
                <a:solidFill>
                  <a:srgbClr val="BD374B"/>
                </a:solidFill>
              </a:rPr>
              <a:t>结构体，获取物理地址</a:t>
            </a:r>
            <a:r>
              <a:rPr kumimoji="1" lang="en-US" altLang="zh-CN" dirty="0">
                <a:solidFill>
                  <a:srgbClr val="BD374B"/>
                </a:solidFill>
              </a:rPr>
              <a:t>/</a:t>
            </a:r>
            <a:r>
              <a:rPr kumimoji="1" lang="zh-CN" altLang="en-US" dirty="0">
                <a:solidFill>
                  <a:srgbClr val="BD374B"/>
                </a:solidFill>
              </a:rPr>
              <a:t>虚拟地址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76B66C-AE89-F70B-1B47-1D74A3220BA9}"/>
              </a:ext>
            </a:extLst>
          </p:cNvPr>
          <p:cNvSpPr txBox="1"/>
          <p:nvPr/>
        </p:nvSpPr>
        <p:spPr>
          <a:xfrm>
            <a:off x="5945690" y="4900827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C00000"/>
                </a:solidFill>
                <a:highlight>
                  <a:srgbClr val="FFFF00"/>
                </a:highlight>
              </a:rPr>
              <a:t>page_to_virt</a:t>
            </a:r>
            <a:r>
              <a:rPr kumimoji="1"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highlight>
                  <a:srgbClr val="FFFF00"/>
                </a:highlight>
              </a:rPr>
              <a:t>&amp;</a:t>
            </a:r>
            <a:r>
              <a:rPr kumimoji="1"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 err="1">
                <a:solidFill>
                  <a:srgbClr val="C00000"/>
                </a:solidFill>
                <a:highlight>
                  <a:srgbClr val="FFFF00"/>
                </a:highlight>
              </a:rPr>
              <a:t>virt_to_page</a:t>
            </a:r>
            <a:endParaRPr kumimoji="1" lang="zh-CN" altLang="en-US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2093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E9002-6B8D-56E2-B513-ED574A99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伙伴系统释放实现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EB0C88-A84D-200D-1287-CB869CD3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14E945-991F-4CE7-72CE-59F7DA609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849388"/>
            <a:ext cx="5697610" cy="299343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0AA934F-AF13-7FA2-7243-CE674B46DDBC}"/>
              </a:ext>
            </a:extLst>
          </p:cNvPr>
          <p:cNvSpPr/>
          <p:nvPr/>
        </p:nvSpPr>
        <p:spPr>
          <a:xfrm>
            <a:off x="2211963" y="3346103"/>
            <a:ext cx="4736301" cy="37259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7F328C-0127-04AD-0BDB-3513C925CA94}"/>
              </a:ext>
            </a:extLst>
          </p:cNvPr>
          <p:cNvSpPr/>
          <p:nvPr/>
        </p:nvSpPr>
        <p:spPr>
          <a:xfrm>
            <a:off x="2195736" y="3908164"/>
            <a:ext cx="4736301" cy="6967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257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289A6-90AB-364E-996F-A8B2E201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/>
              <a:t>SLAB/SLUB/SLOB</a:t>
            </a:r>
            <a:r>
              <a:rPr kumimoji="1" lang="zh-CN" altLang="en-US" sz="3200" dirty="0"/>
              <a:t>：细粒度内存管理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E23EB0-DE3C-5D4D-A0A5-86C537FB6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4E72FF-D54C-C948-85EB-0250204E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059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71F83-1ECC-6D43-AEA9-4DB89144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-2</a:t>
            </a:r>
            <a:r>
              <a:rPr kumimoji="1" lang="zh-CN" altLang="en-US" dirty="0"/>
              <a:t>：</a:t>
            </a:r>
            <a:r>
              <a:rPr kumimoji="1" lang="zh-CN" altLang="en-US" sz="3600" dirty="0"/>
              <a:t>内核运行中需要进行动态内存分配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C6B146-7BD4-EC4B-8682-77C09C3C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内核自身用到的数据结构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为每个进程创建的</a:t>
            </a:r>
            <a:r>
              <a:rPr kumimoji="1" lang="en-US" altLang="zh-CN" sz="2000" dirty="0"/>
              <a:t>process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VMA</a:t>
            </a:r>
            <a:r>
              <a:rPr kumimoji="1" lang="zh-CN" altLang="en-US" sz="2000" dirty="0"/>
              <a:t>等数据结构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动态性：用时分配，用完释放，类似用户态的</a:t>
            </a:r>
            <a:r>
              <a:rPr kumimoji="1" lang="en-US" altLang="zh-CN" sz="2000" dirty="0"/>
              <a:t>malloc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2000" b="1" dirty="0"/>
              <a:t>数据结构大小往往小于页粒度</a:t>
            </a:r>
            <a:endParaRPr kumimoji="1" lang="en-US" altLang="zh-CN" sz="20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1379B9-E84D-6642-AAD1-38A3F1DA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631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A0460-6C7D-194F-ABB8-DCEFBB8CB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sz="2400" dirty="0"/>
              <a:t>目标：快速分配小内存对象</a:t>
            </a:r>
            <a:endParaRPr kumimoji="1" lang="en-US" altLang="zh-CN" sz="2400" dirty="0"/>
          </a:p>
          <a:p>
            <a:pPr lvl="1"/>
            <a:r>
              <a:rPr kumimoji="1" lang="zh-CN" altLang="en-US" dirty="0"/>
              <a:t>内核中的</a:t>
            </a:r>
            <a:r>
              <a:rPr kumimoji="1" lang="zh-CN" altLang="en-US" sz="2400" dirty="0"/>
              <a:t>数据结构大小远小于</a:t>
            </a:r>
            <a:r>
              <a:rPr kumimoji="1" lang="en-US" altLang="zh-CN" sz="2400" dirty="0"/>
              <a:t>4K</a:t>
            </a:r>
            <a:r>
              <a:rPr kumimoji="1" lang="zh-CN" altLang="en-US" sz="2400" dirty="0"/>
              <a:t>（例如</a:t>
            </a:r>
            <a:r>
              <a:rPr kumimoji="1" lang="en-US" altLang="zh-CN" sz="2400" dirty="0"/>
              <a:t>VMA</a:t>
            </a:r>
            <a:r>
              <a:rPr kumimoji="1" lang="zh-CN" altLang="en-US" sz="2400" dirty="0"/>
              <a:t>）</a:t>
            </a:r>
            <a:endParaRPr kumimoji="1" lang="en-US" altLang="zh-CN" sz="2200" dirty="0"/>
          </a:p>
          <a:p>
            <a:r>
              <a:rPr kumimoji="1" lang="en-US" altLang="zh-CN" sz="2400" dirty="0"/>
              <a:t>SLAB</a:t>
            </a:r>
            <a:r>
              <a:rPr kumimoji="1" lang="zh-CN" altLang="en-US" sz="2400" dirty="0"/>
              <a:t>分配器家族：</a:t>
            </a:r>
            <a:r>
              <a:rPr kumimoji="1" lang="en-US" altLang="zh-CN" sz="2400" dirty="0"/>
              <a:t>SLAB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SLUB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SLOB</a:t>
            </a:r>
          </a:p>
          <a:p>
            <a:pPr lvl="1"/>
            <a:r>
              <a:rPr kumimoji="1" lang="zh-CN" altLang="en-US" sz="2000" dirty="0"/>
              <a:t>上世纪 </a:t>
            </a:r>
            <a:r>
              <a:rPr kumimoji="1" lang="en-US" altLang="zh-CN" sz="2000" dirty="0"/>
              <a:t>90 </a:t>
            </a:r>
            <a:r>
              <a:rPr kumimoji="1" lang="zh-CN" altLang="en-US" sz="2000" dirty="0"/>
              <a:t>年代，</a:t>
            </a:r>
            <a:r>
              <a:rPr kumimoji="1" lang="en-US" altLang="zh-CN" sz="2000" dirty="0"/>
              <a:t>Jeff </a:t>
            </a:r>
            <a:r>
              <a:rPr kumimoji="1" lang="en-US" altLang="zh-CN" sz="2000" dirty="0" err="1"/>
              <a:t>Bonwick</a:t>
            </a:r>
            <a:r>
              <a:rPr kumimoji="1" lang="zh-CN" altLang="en-US" sz="2000" dirty="0"/>
              <a:t>在</a:t>
            </a:r>
            <a:r>
              <a:rPr kumimoji="1" lang="en-US" altLang="zh-CN" sz="2000" dirty="0"/>
              <a:t>Solaris 2.4</a:t>
            </a:r>
            <a:r>
              <a:rPr kumimoji="1" lang="zh-CN" altLang="en-US" sz="2000" dirty="0"/>
              <a:t>中首创</a:t>
            </a:r>
            <a:r>
              <a:rPr kumimoji="1" lang="en-US" altLang="zh-CN" sz="2000" dirty="0"/>
              <a:t>SLAB</a:t>
            </a:r>
          </a:p>
          <a:p>
            <a:pPr lvl="1"/>
            <a:r>
              <a:rPr lang="en-US" altLang="zh-CN" sz="2000" dirty="0"/>
              <a:t>2007</a:t>
            </a:r>
            <a:r>
              <a:rPr lang="zh-CN" altLang="en-US" sz="2000" dirty="0"/>
              <a:t>年左右，</a:t>
            </a:r>
            <a:r>
              <a:rPr lang="en-US" altLang="zh-CN" sz="2000" dirty="0"/>
              <a:t>Christoph </a:t>
            </a:r>
            <a:r>
              <a:rPr lang="en-US" altLang="zh-CN" sz="2000" dirty="0" err="1"/>
              <a:t>Lameter</a:t>
            </a:r>
            <a:r>
              <a:rPr lang="zh-CN" altLang="en-US" sz="2000" dirty="0"/>
              <a:t>在</a:t>
            </a:r>
            <a:r>
              <a:rPr lang="en-US" altLang="zh-CN" sz="2000" dirty="0"/>
              <a:t>Linux</a:t>
            </a:r>
            <a:r>
              <a:rPr lang="zh-CN" altLang="en-US" sz="2000" dirty="0"/>
              <a:t>中提出</a:t>
            </a:r>
            <a:r>
              <a:rPr lang="en-US" altLang="zh-CN" sz="2000" dirty="0"/>
              <a:t>SLUB</a:t>
            </a:r>
          </a:p>
          <a:p>
            <a:pPr lvl="2"/>
            <a:r>
              <a:rPr kumimoji="1" lang="en-US" altLang="zh-CN" sz="1800" dirty="0"/>
              <a:t>Linux-2.6.23</a:t>
            </a:r>
            <a:r>
              <a:rPr kumimoji="1" lang="zh-CN" altLang="en-US" sz="1800" dirty="0"/>
              <a:t>之后</a:t>
            </a:r>
            <a:r>
              <a:rPr kumimoji="1" lang="en-US" altLang="zh-CN" sz="1800" dirty="0"/>
              <a:t>SLUB</a:t>
            </a:r>
            <a:r>
              <a:rPr kumimoji="1" lang="zh-CN" altLang="en-US" sz="1800" dirty="0"/>
              <a:t>成为默认分配器</a:t>
            </a:r>
            <a:endParaRPr kumimoji="1" lang="en-US" altLang="zh-CN" sz="1800" dirty="0"/>
          </a:p>
          <a:p>
            <a:pPr lvl="1"/>
            <a:r>
              <a:rPr kumimoji="1" lang="zh-CN" altLang="en-US" sz="2000" dirty="0"/>
              <a:t>发展过程中，提出针对内存稀缺场景的</a:t>
            </a:r>
            <a:r>
              <a:rPr kumimoji="1" lang="en-US" altLang="zh-CN" sz="2000" dirty="0"/>
              <a:t>SLOB</a:t>
            </a:r>
          </a:p>
          <a:p>
            <a:r>
              <a:rPr kumimoji="1" lang="zh-CN" altLang="en-US" sz="2400" dirty="0"/>
              <a:t>后续以主流的</a:t>
            </a:r>
            <a:r>
              <a:rPr kumimoji="1" lang="en-US" altLang="zh-CN" sz="2400" dirty="0"/>
              <a:t>SLUB</a:t>
            </a:r>
            <a:r>
              <a:rPr kumimoji="1" lang="zh-CN" altLang="en-US" sz="2400" dirty="0"/>
              <a:t>为例讲解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ADEE49-C68F-3F42-AC19-C624BC60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EA5EE2D9-5816-664C-8A18-A62485CB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SLAB</a:t>
            </a:r>
            <a:r>
              <a:rPr lang="zh-CN" altLang="en-US" dirty="0"/>
              <a:t>：建立在伙伴系统之上的分配器</a:t>
            </a:r>
          </a:p>
        </p:txBody>
      </p:sp>
    </p:spTree>
    <p:extLst>
      <p:ext uri="{BB962C8B-B14F-4D97-AF65-F5344CB8AC3E}">
        <p14:creationId xmlns:p14="http://schemas.microsoft.com/office/powerpoint/2010/main" val="1464254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EE4C4-3EC4-F44C-B6EE-EF880C51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分配器的思路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7CD2CB-3A7E-AA4A-BC26-A0DE1D742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观察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操作系统频繁分配的</a:t>
            </a:r>
            <a:r>
              <a:rPr kumimoji="1" lang="zh-CN" altLang="en-US" dirty="0">
                <a:highlight>
                  <a:srgbClr val="FFFF00"/>
                </a:highlight>
              </a:rPr>
              <a:t>对象大小相对比较固定</a:t>
            </a:r>
            <a:endParaRPr kumimoji="1" lang="en-US" altLang="zh-CN" dirty="0">
              <a:highlight>
                <a:srgbClr val="FFFF00"/>
              </a:highlight>
            </a:endParaRPr>
          </a:p>
          <a:p>
            <a:r>
              <a:rPr kumimoji="1" lang="zh-CN" altLang="en-US" dirty="0"/>
              <a:t>基本思想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从伙伴系统获得大块内存（名为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对每份大块内存进一步细分成固定大小的小块内存进行管理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块的大小通常是 </a:t>
            </a:r>
            <a:r>
              <a:rPr kumimoji="1" lang="en-US" altLang="zh-CN" dirty="0">
                <a:highlight>
                  <a:srgbClr val="FFFF00"/>
                </a:highlight>
              </a:rPr>
              <a:t>2</a:t>
            </a:r>
            <a:r>
              <a:rPr kumimoji="1" lang="en-US" altLang="zh-CN" baseline="30000" dirty="0">
                <a:highlight>
                  <a:srgbClr val="FFFF00"/>
                </a:highlight>
              </a:rPr>
              <a:t>n</a:t>
            </a:r>
            <a:r>
              <a:rPr kumimoji="1" lang="en-US" altLang="zh-CN" dirty="0">
                <a:highlight>
                  <a:srgbClr val="FFFF00"/>
                </a:highlight>
              </a:rPr>
              <a:t> </a:t>
            </a:r>
            <a:r>
              <a:rPr kumimoji="1" lang="zh-CN" altLang="en-US" dirty="0">
                <a:highlight>
                  <a:srgbClr val="FFFF00"/>
                </a:highlight>
              </a:rPr>
              <a:t>个字节</a:t>
            </a:r>
            <a:r>
              <a:rPr kumimoji="1" lang="zh-CN" altLang="en-US" dirty="0"/>
              <a:t>（一般来说，</a:t>
            </a:r>
            <a:r>
              <a:rPr kumimoji="1" lang="en-US" altLang="zh-CN" dirty="0"/>
              <a:t>3 ⩽ n &lt; 12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也可为特定数据结构增加特殊大小的块，从而减小内部碎片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A68EB2-4ADC-4A49-95B7-6E84A7DE9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367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BBC4B-0A06-CF41-8129-4C7C5647D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079D37-8022-714B-8D3C-8010EC817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>
                <a:solidFill>
                  <a:srgbClr val="C00000"/>
                </a:solidFill>
              </a:rPr>
              <a:t>只分配固定大小块</a:t>
            </a:r>
            <a:endParaRPr kumimoji="1" lang="en-US" altLang="zh-CN" sz="2400" dirty="0"/>
          </a:p>
          <a:p>
            <a:r>
              <a:rPr kumimoji="1" lang="zh-CN" altLang="en-US" sz="2400" dirty="0"/>
              <a:t>对于每个固定块大小，</a:t>
            </a:r>
            <a:r>
              <a:rPr kumimoji="1" lang="en-US" altLang="zh-CN" sz="2400" dirty="0"/>
              <a:t>SLUB </a:t>
            </a:r>
            <a:r>
              <a:rPr kumimoji="1" lang="zh-CN" altLang="en-US" sz="2400" dirty="0"/>
              <a:t>分配器都会使用独立的内存资源池进行分配</a:t>
            </a:r>
            <a:endParaRPr kumimoji="1" lang="en-US" altLang="zh-CN" sz="2400" dirty="0"/>
          </a:p>
          <a:p>
            <a:pPr lvl="1"/>
            <a:r>
              <a:rPr kumimoji="1" lang="zh-CN" altLang="en-US" sz="2200" dirty="0"/>
              <a:t>采用</a:t>
            </a:r>
            <a:r>
              <a:rPr kumimoji="1" lang="en-US" altLang="zh-CN" sz="2200" dirty="0">
                <a:solidFill>
                  <a:srgbClr val="C00000"/>
                </a:solidFill>
              </a:rPr>
              <a:t>best</a:t>
            </a:r>
            <a:r>
              <a:rPr kumimoji="1" lang="zh-CN" altLang="en-US" sz="2200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>
                <a:solidFill>
                  <a:srgbClr val="C00000"/>
                </a:solidFill>
              </a:rPr>
              <a:t>fit</a:t>
            </a:r>
            <a:r>
              <a:rPr kumimoji="1" lang="zh-CN" altLang="en-US" sz="2200" dirty="0"/>
              <a:t>定位资源池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18473F-1668-5B48-964E-9142EA86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B8AB6A-33B8-EE44-A5BE-EEDEBB1BD443}"/>
              </a:ext>
            </a:extLst>
          </p:cNvPr>
          <p:cNvSpPr/>
          <p:nvPr/>
        </p:nvSpPr>
        <p:spPr>
          <a:xfrm>
            <a:off x="930627" y="3998519"/>
            <a:ext cx="2133600" cy="14818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0B026-0684-D34E-A09A-3CD60CD68B0B}"/>
              </a:ext>
            </a:extLst>
          </p:cNvPr>
          <p:cNvSpPr/>
          <p:nvPr/>
        </p:nvSpPr>
        <p:spPr>
          <a:xfrm>
            <a:off x="1558844" y="5065489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资源池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F88D2F-7AF6-2D4B-94EC-68BFFEECDC55}"/>
              </a:ext>
            </a:extLst>
          </p:cNvPr>
          <p:cNvSpPr/>
          <p:nvPr/>
        </p:nvSpPr>
        <p:spPr>
          <a:xfrm>
            <a:off x="1175727" y="3637417"/>
            <a:ext cx="164339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用于分配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32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DB5F62A-A3E4-B0F8-7C3C-08873DDF0183}"/>
              </a:ext>
            </a:extLst>
          </p:cNvPr>
          <p:cNvSpPr/>
          <p:nvPr/>
        </p:nvSpPr>
        <p:spPr>
          <a:xfrm>
            <a:off x="3537654" y="3998519"/>
            <a:ext cx="2133600" cy="14818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5F4CA7-D302-43EC-69A1-90E255EA2838}"/>
              </a:ext>
            </a:extLst>
          </p:cNvPr>
          <p:cNvSpPr/>
          <p:nvPr/>
        </p:nvSpPr>
        <p:spPr>
          <a:xfrm>
            <a:off x="3782753" y="3659965"/>
            <a:ext cx="164340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用于分配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64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6C2AF46-D526-6C1A-9D98-4A3131AA7265}"/>
              </a:ext>
            </a:extLst>
          </p:cNvPr>
          <p:cNvSpPr/>
          <p:nvPr/>
        </p:nvSpPr>
        <p:spPr>
          <a:xfrm>
            <a:off x="4165871" y="5085313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资源池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F4B33B8-B166-3A46-7E5E-34AF999460F9}"/>
              </a:ext>
            </a:extLst>
          </p:cNvPr>
          <p:cNvSpPr/>
          <p:nvPr/>
        </p:nvSpPr>
        <p:spPr>
          <a:xfrm>
            <a:off x="6144681" y="3981318"/>
            <a:ext cx="2133600" cy="14818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6B0574-0A8C-D5A7-AECC-1AD4B6C8FAB8}"/>
              </a:ext>
            </a:extLst>
          </p:cNvPr>
          <p:cNvSpPr/>
          <p:nvPr/>
        </p:nvSpPr>
        <p:spPr>
          <a:xfrm>
            <a:off x="6401001" y="3642764"/>
            <a:ext cx="16209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用于分配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352ED6-B19C-AD61-D3CD-3BC8D836B0A5}"/>
              </a:ext>
            </a:extLst>
          </p:cNvPr>
          <p:cNvSpPr/>
          <p:nvPr/>
        </p:nvSpPr>
        <p:spPr>
          <a:xfrm>
            <a:off x="6772898" y="5085313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资源池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D1FAA75-D1D9-6108-3C57-D01F88EC5883}"/>
              </a:ext>
            </a:extLst>
          </p:cNvPr>
          <p:cNvSpPr/>
          <p:nvPr/>
        </p:nvSpPr>
        <p:spPr>
          <a:xfrm>
            <a:off x="1997425" y="4120640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B81036-FB35-25E0-A142-EA238F1722E7}"/>
              </a:ext>
            </a:extLst>
          </p:cNvPr>
          <p:cNvSpPr/>
          <p:nvPr/>
        </p:nvSpPr>
        <p:spPr>
          <a:xfrm>
            <a:off x="1854476" y="4282419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33D381E-42CA-7D23-60BB-43C8C45225AE}"/>
              </a:ext>
            </a:extLst>
          </p:cNvPr>
          <p:cNvSpPr/>
          <p:nvPr/>
        </p:nvSpPr>
        <p:spPr>
          <a:xfrm>
            <a:off x="1179180" y="4410212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B3EB98-E519-47A1-1471-471337EB2636}"/>
              </a:ext>
            </a:extLst>
          </p:cNvPr>
          <p:cNvSpPr/>
          <p:nvPr/>
        </p:nvSpPr>
        <p:spPr>
          <a:xfrm>
            <a:off x="4579499" y="4120640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A10D7B9-F323-1449-4259-76DB8D78A000}"/>
              </a:ext>
            </a:extLst>
          </p:cNvPr>
          <p:cNvSpPr/>
          <p:nvPr/>
        </p:nvSpPr>
        <p:spPr>
          <a:xfrm>
            <a:off x="4436550" y="4282419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DEE2684-CA70-55E0-08FA-97FCB718A59E}"/>
              </a:ext>
            </a:extLst>
          </p:cNvPr>
          <p:cNvSpPr/>
          <p:nvPr/>
        </p:nvSpPr>
        <p:spPr>
          <a:xfrm>
            <a:off x="3761254" y="4410212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302EFD6-AD5D-5C10-D9F6-FB3A27AA0FB0}"/>
              </a:ext>
            </a:extLst>
          </p:cNvPr>
          <p:cNvSpPr/>
          <p:nvPr/>
        </p:nvSpPr>
        <p:spPr>
          <a:xfrm>
            <a:off x="7199700" y="4120640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CE1047A-8C78-6281-7B46-0B3ABD4E4986}"/>
              </a:ext>
            </a:extLst>
          </p:cNvPr>
          <p:cNvSpPr/>
          <p:nvPr/>
        </p:nvSpPr>
        <p:spPr>
          <a:xfrm>
            <a:off x="7056751" y="4282419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A2BE857-6608-23AF-7F41-4634C01D0667}"/>
              </a:ext>
            </a:extLst>
          </p:cNvPr>
          <p:cNvSpPr/>
          <p:nvPr/>
        </p:nvSpPr>
        <p:spPr>
          <a:xfrm>
            <a:off x="6381455" y="4410212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6063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53582-84BA-514F-A8BA-78EAAB52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设计：初始化资源池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CEDF7-2D92-ED42-A32B-062222C5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A644DD-8B79-F245-8488-E5C448CA017C}"/>
              </a:ext>
            </a:extLst>
          </p:cNvPr>
          <p:cNvSpPr/>
          <p:nvPr/>
        </p:nvSpPr>
        <p:spPr>
          <a:xfrm>
            <a:off x="1115616" y="2312900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单个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大小固定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例如：从伙伴系统</a:t>
            </a:r>
            <a:br>
              <a:rPr kumimoji="1" lang="en-US" altLang="zh-CN" dirty="0"/>
            </a:br>
            <a:r>
              <a:rPr kumimoji="1" lang="zh-CN" altLang="en-US" dirty="0"/>
              <a:t>分配</a:t>
            </a:r>
            <a:r>
              <a:rPr kumimoji="1" lang="en-US" altLang="zh-CN" dirty="0">
                <a:highlight>
                  <a:srgbClr val="FFFF00"/>
                </a:highlight>
              </a:rPr>
              <a:t>2M</a:t>
            </a:r>
            <a:r>
              <a:rPr kumimoji="1" lang="zh-CN" altLang="en-US" dirty="0"/>
              <a:t>空闲内存</a:t>
            </a:r>
            <a:endParaRPr kumimoji="1" lang="en-US" altLang="zh-CN" dirty="0"/>
          </a:p>
          <a:p>
            <a:pPr algn="ctr"/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398926-FF47-1749-AB62-8B6BDC83B68A}"/>
              </a:ext>
            </a:extLst>
          </p:cNvPr>
          <p:cNvSpPr txBox="1"/>
          <p:nvPr/>
        </p:nvSpPr>
        <p:spPr>
          <a:xfrm>
            <a:off x="1402575" y="1190031"/>
            <a:ext cx="6482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把从伙伴系统得到的连续物理页</a:t>
            </a:r>
            <a:r>
              <a:rPr kumimoji="1" lang="zh-CN" altLang="en-US" sz="2000" b="1" dirty="0"/>
              <a:t>划分成若干等份</a:t>
            </a:r>
            <a:r>
              <a:rPr kumimoji="1" lang="zh-CN" altLang="en-US" sz="2000" dirty="0"/>
              <a:t>（</a:t>
            </a:r>
            <a:r>
              <a:rPr kumimoji="1" lang="en-US" altLang="zh-CN" sz="2000" dirty="0"/>
              <a:t>slot</a:t>
            </a:r>
            <a:r>
              <a:rPr kumimoji="1" lang="zh-CN" altLang="en-US" sz="2000" dirty="0"/>
              <a:t>）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0F36EB4-119C-4844-B5F7-4C10579B8339}"/>
              </a:ext>
            </a:extLst>
          </p:cNvPr>
          <p:cNvCxnSpPr>
            <a:cxnSpLocks/>
          </p:cNvCxnSpPr>
          <p:nvPr/>
        </p:nvCxnSpPr>
        <p:spPr>
          <a:xfrm>
            <a:off x="3779912" y="3433564"/>
            <a:ext cx="17281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92A800F-A6E0-5744-865C-896D127CBE89}"/>
              </a:ext>
            </a:extLst>
          </p:cNvPr>
          <p:cNvSpPr/>
          <p:nvPr/>
        </p:nvSpPr>
        <p:spPr>
          <a:xfrm>
            <a:off x="5868144" y="2312900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DDD295-7A56-9443-A9C9-70BDB0D779E5}"/>
              </a:ext>
            </a:extLst>
          </p:cNvPr>
          <p:cNvSpPr/>
          <p:nvPr/>
        </p:nvSpPr>
        <p:spPr>
          <a:xfrm>
            <a:off x="5868144" y="230649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98A6DF-5D04-294B-A19F-10583E7973E4}"/>
              </a:ext>
            </a:extLst>
          </p:cNvPr>
          <p:cNvSpPr/>
          <p:nvPr/>
        </p:nvSpPr>
        <p:spPr>
          <a:xfrm>
            <a:off x="5868144" y="277456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409AED-371D-8948-BE6F-E0A3F23BA410}"/>
              </a:ext>
            </a:extLst>
          </p:cNvPr>
          <p:cNvSpPr/>
          <p:nvPr/>
        </p:nvSpPr>
        <p:spPr>
          <a:xfrm>
            <a:off x="5868144" y="3217540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F1D801-7085-C74A-935D-B1CB0E88FAAB}"/>
              </a:ext>
            </a:extLst>
          </p:cNvPr>
          <p:cNvSpPr/>
          <p:nvPr/>
        </p:nvSpPr>
        <p:spPr>
          <a:xfrm>
            <a:off x="5868144" y="43696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49AAFF-9BF3-B046-B54F-C1635B7975CF}"/>
              </a:ext>
            </a:extLst>
          </p:cNvPr>
          <p:cNvSpPr/>
          <p:nvPr/>
        </p:nvSpPr>
        <p:spPr>
          <a:xfrm>
            <a:off x="5868144" y="3673968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CE532E-6CEF-AE0B-5A59-B7F13010F227}"/>
              </a:ext>
            </a:extLst>
          </p:cNvPr>
          <p:cNvSpPr/>
          <p:nvPr/>
        </p:nvSpPr>
        <p:spPr>
          <a:xfrm>
            <a:off x="6238647" y="1927948"/>
            <a:ext cx="156324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用于分配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8E2530-27C2-5609-7723-86F5CAED000B}"/>
              </a:ext>
            </a:extLst>
          </p:cNvPr>
          <p:cNvSpPr txBox="1"/>
          <p:nvPr/>
        </p:nvSpPr>
        <p:spPr>
          <a:xfrm>
            <a:off x="1963814" y="486612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A09863C-FCA4-9756-76C5-0F65091E78C1}"/>
              </a:ext>
            </a:extLst>
          </p:cNvPr>
          <p:cNvSpPr txBox="1"/>
          <p:nvPr/>
        </p:nvSpPr>
        <p:spPr>
          <a:xfrm>
            <a:off x="6716341" y="486612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667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FBA11-E272-7F48-BDC3-638B10E1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内容提纲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039A63-4FB9-314B-A7C3-A1671536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2C8CAA-761A-E648-874F-1D6AD66F8BD3}"/>
              </a:ext>
            </a:extLst>
          </p:cNvPr>
          <p:cNvSpPr/>
          <p:nvPr/>
        </p:nvSpPr>
        <p:spPr>
          <a:xfrm>
            <a:off x="2559596" y="3749878"/>
            <a:ext cx="5688632" cy="8640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硬件层：</a:t>
            </a:r>
            <a:r>
              <a:rPr kumimoji="1" lang="en-US" altLang="zh-CN" sz="2000" dirty="0">
                <a:latin typeface="+mn-ea"/>
              </a:rPr>
              <a:t>CPU</a:t>
            </a:r>
            <a:r>
              <a:rPr kumimoji="1" lang="zh-CN" altLang="en-US" sz="2000" dirty="0">
                <a:latin typeface="+mn-ea"/>
              </a:rPr>
              <a:t>将虚拟地址翻译为物理地址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AE2A80-2E0B-E64F-BB5F-391FBC4555B3}"/>
              </a:ext>
            </a:extLst>
          </p:cNvPr>
          <p:cNvSpPr/>
          <p:nvPr/>
        </p:nvSpPr>
        <p:spPr>
          <a:xfrm>
            <a:off x="2555776" y="2599750"/>
            <a:ext cx="5688632" cy="104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操作系统层：内存管理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67208B-CDAA-C542-B77F-FEEC347D5D92}"/>
              </a:ext>
            </a:extLst>
          </p:cNvPr>
          <p:cNvSpPr/>
          <p:nvPr/>
        </p:nvSpPr>
        <p:spPr>
          <a:xfrm>
            <a:off x="2555776" y="1633364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-1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BCCA73-900E-6743-B196-A4DE7033BACE}"/>
              </a:ext>
            </a:extLst>
          </p:cNvPr>
          <p:cNvSpPr/>
          <p:nvPr/>
        </p:nvSpPr>
        <p:spPr>
          <a:xfrm>
            <a:off x="5612296" y="1640408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-2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0D6B-5CC7-6444-8270-9A749D74BA9E}"/>
              </a:ext>
            </a:extLst>
          </p:cNvPr>
          <p:cNvSpPr txBox="1"/>
          <p:nvPr/>
        </p:nvSpPr>
        <p:spPr>
          <a:xfrm>
            <a:off x="769124" y="35055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地址翻译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9AC5E-C1BA-C245-9770-FCACF554BA1F}"/>
              </a:ext>
            </a:extLst>
          </p:cNvPr>
          <p:cNvSpPr txBox="1"/>
          <p:nvPr/>
        </p:nvSpPr>
        <p:spPr>
          <a:xfrm>
            <a:off x="754698" y="23853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虚拟内存</a:t>
            </a:r>
          </a:p>
        </p:txBody>
      </p:sp>
      <p:sp>
        <p:nvSpPr>
          <p:cNvPr id="16" name="环形箭头 15">
            <a:extLst>
              <a:ext uri="{FF2B5EF4-FFF2-40B4-BE49-F238E27FC236}">
                <a16:creationId xmlns:a16="http://schemas.microsoft.com/office/drawing/2014/main" id="{DF056264-6462-FD4D-8629-E5F405976E33}"/>
              </a:ext>
            </a:extLst>
          </p:cNvPr>
          <p:cNvSpPr/>
          <p:nvPr/>
        </p:nvSpPr>
        <p:spPr>
          <a:xfrm rot="16200000">
            <a:off x="2072860" y="2188288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环形箭头 16">
            <a:extLst>
              <a:ext uri="{FF2B5EF4-FFF2-40B4-BE49-F238E27FC236}">
                <a16:creationId xmlns:a16="http://schemas.microsoft.com/office/drawing/2014/main" id="{77D317F9-0E0B-A342-8245-582F9DAC98FA}"/>
              </a:ext>
            </a:extLst>
          </p:cNvPr>
          <p:cNvSpPr/>
          <p:nvPr/>
        </p:nvSpPr>
        <p:spPr>
          <a:xfrm rot="16200000">
            <a:off x="2072859" y="3287684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2DAE0F-646E-1454-4CEF-5897E12A133B}"/>
              </a:ext>
            </a:extLst>
          </p:cNvPr>
          <p:cNvSpPr txBox="1"/>
          <p:nvPr/>
        </p:nvSpPr>
        <p:spPr>
          <a:xfrm>
            <a:off x="7153247" y="44014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页表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D39186-87DA-5DBF-6870-EECA562C4127}"/>
              </a:ext>
            </a:extLst>
          </p:cNvPr>
          <p:cNvSpPr txBox="1"/>
          <p:nvPr/>
        </p:nvSpPr>
        <p:spPr>
          <a:xfrm>
            <a:off x="6691583" y="32575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虚拟内存区域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B392AF-C522-183C-168B-5CCC2ED534F9}"/>
              </a:ext>
            </a:extLst>
          </p:cNvPr>
          <p:cNvSpPr txBox="1"/>
          <p:nvPr/>
        </p:nvSpPr>
        <p:spPr>
          <a:xfrm>
            <a:off x="2538941" y="326365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物理页结构体：实现分配、换页策略</a:t>
            </a:r>
          </a:p>
        </p:txBody>
      </p:sp>
    </p:spTree>
    <p:extLst>
      <p:ext uri="{BB962C8B-B14F-4D97-AF65-F5344CB8AC3E}">
        <p14:creationId xmlns:p14="http://schemas.microsoft.com/office/powerpoint/2010/main" val="2958765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53582-84BA-514F-A8BA-78EAAB52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设计：空闲链表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CEDF7-2D92-ED42-A32B-062222C5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398926-FF47-1749-AB62-8B6BDC83B68A}"/>
              </a:ext>
            </a:extLst>
          </p:cNvPr>
          <p:cNvSpPr txBox="1"/>
          <p:nvPr/>
        </p:nvSpPr>
        <p:spPr>
          <a:xfrm>
            <a:off x="2628071" y="1103100"/>
            <a:ext cx="4031873" cy="960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C00000"/>
                </a:solidFill>
              </a:rPr>
              <a:t>如何区分是否空闲？</a:t>
            </a:r>
            <a:r>
              <a:rPr kumimoji="1" lang="zh-CN" altLang="en-US" sz="2000" dirty="0"/>
              <a:t>采用空闲链表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当分配时直接分配一个空闲</a:t>
            </a:r>
            <a:r>
              <a:rPr kumimoji="1" lang="en-US" altLang="zh-CN" sz="2000" dirty="0"/>
              <a:t>slot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0F36EB4-119C-4844-B5F7-4C10579B8339}"/>
              </a:ext>
            </a:extLst>
          </p:cNvPr>
          <p:cNvCxnSpPr>
            <a:cxnSpLocks/>
          </p:cNvCxnSpPr>
          <p:nvPr/>
        </p:nvCxnSpPr>
        <p:spPr>
          <a:xfrm>
            <a:off x="3707904" y="3433564"/>
            <a:ext cx="17281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92A800F-A6E0-5744-865C-896D127CBE89}"/>
              </a:ext>
            </a:extLst>
          </p:cNvPr>
          <p:cNvSpPr/>
          <p:nvPr/>
        </p:nvSpPr>
        <p:spPr>
          <a:xfrm>
            <a:off x="5868144" y="2312900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DDD295-7A56-9443-A9C9-70BDB0D779E5}"/>
              </a:ext>
            </a:extLst>
          </p:cNvPr>
          <p:cNvSpPr/>
          <p:nvPr/>
        </p:nvSpPr>
        <p:spPr>
          <a:xfrm>
            <a:off x="5868144" y="230649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98A6DF-5D04-294B-A19F-10583E7973E4}"/>
              </a:ext>
            </a:extLst>
          </p:cNvPr>
          <p:cNvSpPr/>
          <p:nvPr/>
        </p:nvSpPr>
        <p:spPr>
          <a:xfrm>
            <a:off x="5868144" y="277456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409AED-371D-8948-BE6F-E0A3F23BA410}"/>
              </a:ext>
            </a:extLst>
          </p:cNvPr>
          <p:cNvSpPr/>
          <p:nvPr/>
        </p:nvSpPr>
        <p:spPr>
          <a:xfrm>
            <a:off x="5868144" y="3217540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F1D801-7085-C74A-935D-B1CB0E88FAAB}"/>
              </a:ext>
            </a:extLst>
          </p:cNvPr>
          <p:cNvSpPr/>
          <p:nvPr/>
        </p:nvSpPr>
        <p:spPr>
          <a:xfrm>
            <a:off x="5868144" y="43696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49AAFF-9BF3-B046-B54F-C1635B7975CF}"/>
              </a:ext>
            </a:extLst>
          </p:cNvPr>
          <p:cNvSpPr/>
          <p:nvPr/>
        </p:nvSpPr>
        <p:spPr>
          <a:xfrm>
            <a:off x="5868144" y="3673968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A3220E8-FAA1-1846-92F9-501F834AB7A3}"/>
              </a:ext>
            </a:extLst>
          </p:cNvPr>
          <p:cNvSpPr/>
          <p:nvPr/>
        </p:nvSpPr>
        <p:spPr>
          <a:xfrm>
            <a:off x="971601" y="2312900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A98904E-03C3-754D-A5E8-94995AC92156}"/>
              </a:ext>
            </a:extLst>
          </p:cNvPr>
          <p:cNvSpPr/>
          <p:nvPr/>
        </p:nvSpPr>
        <p:spPr>
          <a:xfrm>
            <a:off x="971601" y="230649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1306797-DF09-2B40-B93A-F8F62B02D4E2}"/>
              </a:ext>
            </a:extLst>
          </p:cNvPr>
          <p:cNvSpPr/>
          <p:nvPr/>
        </p:nvSpPr>
        <p:spPr>
          <a:xfrm>
            <a:off x="971601" y="277456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4F37443-30CF-154D-9960-8403FE61CA43}"/>
              </a:ext>
            </a:extLst>
          </p:cNvPr>
          <p:cNvSpPr/>
          <p:nvPr/>
        </p:nvSpPr>
        <p:spPr>
          <a:xfrm>
            <a:off x="971601" y="3217540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95EA0B-FFDF-4D49-BAF9-2BA8385058A4}"/>
              </a:ext>
            </a:extLst>
          </p:cNvPr>
          <p:cNvSpPr/>
          <p:nvPr/>
        </p:nvSpPr>
        <p:spPr>
          <a:xfrm>
            <a:off x="971601" y="43696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AED1B14-693D-B946-BA0E-74D67A9AB8B2}"/>
              </a:ext>
            </a:extLst>
          </p:cNvPr>
          <p:cNvSpPr/>
          <p:nvPr/>
        </p:nvSpPr>
        <p:spPr>
          <a:xfrm>
            <a:off x="971601" y="3673968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9" name="环形箭头 8">
            <a:extLst>
              <a:ext uri="{FF2B5EF4-FFF2-40B4-BE49-F238E27FC236}">
                <a16:creationId xmlns:a16="http://schemas.microsoft.com/office/drawing/2014/main" id="{EA3FA183-CEEF-0048-B046-F1BF2EA509E3}"/>
              </a:ext>
            </a:extLst>
          </p:cNvPr>
          <p:cNvSpPr/>
          <p:nvPr/>
        </p:nvSpPr>
        <p:spPr>
          <a:xfrm rot="5400000">
            <a:off x="7992360" y="2389468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环形箭头 21">
            <a:extLst>
              <a:ext uri="{FF2B5EF4-FFF2-40B4-BE49-F238E27FC236}">
                <a16:creationId xmlns:a16="http://schemas.microsoft.com/office/drawing/2014/main" id="{F8A4118E-0A19-5A41-8757-C24C7192A4D6}"/>
              </a:ext>
            </a:extLst>
          </p:cNvPr>
          <p:cNvSpPr/>
          <p:nvPr/>
        </p:nvSpPr>
        <p:spPr>
          <a:xfrm rot="5400000">
            <a:off x="7992360" y="2902077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环形箭头 22">
            <a:extLst>
              <a:ext uri="{FF2B5EF4-FFF2-40B4-BE49-F238E27FC236}">
                <a16:creationId xmlns:a16="http://schemas.microsoft.com/office/drawing/2014/main" id="{6CE7191D-AAE2-D64D-A17B-EB2A55461B69}"/>
              </a:ext>
            </a:extLst>
          </p:cNvPr>
          <p:cNvSpPr/>
          <p:nvPr/>
        </p:nvSpPr>
        <p:spPr>
          <a:xfrm rot="5400000">
            <a:off x="8012316" y="4032322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环形箭头 23">
            <a:extLst>
              <a:ext uri="{FF2B5EF4-FFF2-40B4-BE49-F238E27FC236}">
                <a16:creationId xmlns:a16="http://schemas.microsoft.com/office/drawing/2014/main" id="{8A1C7F5A-C778-9944-8F8F-05F1FBBC37E9}"/>
              </a:ext>
            </a:extLst>
          </p:cNvPr>
          <p:cNvSpPr/>
          <p:nvPr/>
        </p:nvSpPr>
        <p:spPr>
          <a:xfrm rot="5400000">
            <a:off x="8012316" y="3344302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B9DF83-D784-B6D5-193B-69325A03E655}"/>
              </a:ext>
            </a:extLst>
          </p:cNvPr>
          <p:cNvSpPr txBox="1"/>
          <p:nvPr/>
        </p:nvSpPr>
        <p:spPr>
          <a:xfrm>
            <a:off x="1819797" y="48673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094E0E-B8C1-67CE-CAFD-B7F28B483A83}"/>
              </a:ext>
            </a:extLst>
          </p:cNvPr>
          <p:cNvSpPr txBox="1"/>
          <p:nvPr/>
        </p:nvSpPr>
        <p:spPr>
          <a:xfrm>
            <a:off x="6716344" y="482365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3905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53582-84BA-514F-A8BA-78EAAB52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设计：分配与释放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CEDF7-2D92-ED42-A32B-062222C5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398926-FF47-1749-AB62-8B6BDC83B68A}"/>
              </a:ext>
            </a:extLst>
          </p:cNvPr>
          <p:cNvSpPr txBox="1"/>
          <p:nvPr/>
        </p:nvSpPr>
        <p:spPr>
          <a:xfrm>
            <a:off x="1242177" y="1183340"/>
            <a:ext cx="7096815" cy="1289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分配</a:t>
            </a:r>
            <a:r>
              <a:rPr kumimoji="1" lang="en-US" altLang="zh-CN" dirty="0"/>
              <a:t>N</a:t>
            </a:r>
            <a:r>
              <a:rPr kumimoji="1" lang="zh-CN" altLang="en-US" dirty="0"/>
              <a:t>字节：</a:t>
            </a:r>
            <a:r>
              <a:rPr kumimoji="1" lang="en-US" altLang="zh-CN" dirty="0"/>
              <a:t>1.</a:t>
            </a:r>
            <a:r>
              <a:rPr kumimoji="1" lang="zh-CN" altLang="en-US" dirty="0"/>
              <a:t>  定位到大小最合适的资源池（假设只有一个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），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                    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从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中取走</a:t>
            </a:r>
            <a:r>
              <a:rPr kumimoji="1" lang="en-US" altLang="zh-CN" dirty="0" err="1"/>
              <a:t>Next_Free</a:t>
            </a:r>
            <a:r>
              <a:rPr kumimoji="1" lang="zh-CN" altLang="en-US" dirty="0"/>
              <a:t>指向的第一个</a:t>
            </a:r>
            <a:r>
              <a:rPr kumimoji="1" lang="en-US" altLang="zh-CN" dirty="0"/>
              <a:t>slot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释放：将</a:t>
            </a:r>
            <a:r>
              <a:rPr kumimoji="1" lang="en-US" altLang="zh-CN" dirty="0" err="1"/>
              <a:t>Next_Free</a:t>
            </a:r>
            <a:r>
              <a:rPr kumimoji="1" lang="zh-CN" altLang="en-US" dirty="0"/>
              <a:t>指针指向待释放内存（</a:t>
            </a:r>
            <a:r>
              <a:rPr kumimoji="1" lang="en-US" altLang="zh-CN" dirty="0"/>
              <a:t>slot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2A800F-A6E0-5744-865C-896D127CBE89}"/>
              </a:ext>
            </a:extLst>
          </p:cNvPr>
          <p:cNvSpPr/>
          <p:nvPr/>
        </p:nvSpPr>
        <p:spPr>
          <a:xfrm>
            <a:off x="6136300" y="2582169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DDD295-7A56-9443-A9C9-70BDB0D779E5}"/>
              </a:ext>
            </a:extLst>
          </p:cNvPr>
          <p:cNvSpPr/>
          <p:nvPr/>
        </p:nvSpPr>
        <p:spPr>
          <a:xfrm>
            <a:off x="6136300" y="2575764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98A6DF-5D04-294B-A19F-10583E7973E4}"/>
              </a:ext>
            </a:extLst>
          </p:cNvPr>
          <p:cNvSpPr/>
          <p:nvPr/>
        </p:nvSpPr>
        <p:spPr>
          <a:xfrm>
            <a:off x="6136300" y="3043834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256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409AED-371D-8948-BE6F-E0A3F23BA410}"/>
              </a:ext>
            </a:extLst>
          </p:cNvPr>
          <p:cNvSpPr/>
          <p:nvPr/>
        </p:nvSpPr>
        <p:spPr>
          <a:xfrm>
            <a:off x="6136300" y="3486809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256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F1D801-7085-C74A-935D-B1CB0E88FAAB}"/>
              </a:ext>
            </a:extLst>
          </p:cNvPr>
          <p:cNvSpPr/>
          <p:nvPr/>
        </p:nvSpPr>
        <p:spPr>
          <a:xfrm>
            <a:off x="6136300" y="4638937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256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49AAFF-9BF3-B046-B54F-C1635B7975CF}"/>
              </a:ext>
            </a:extLst>
          </p:cNvPr>
          <p:cNvSpPr/>
          <p:nvPr/>
        </p:nvSpPr>
        <p:spPr>
          <a:xfrm>
            <a:off x="6136300" y="3943237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9" name="环形箭头 8">
            <a:extLst>
              <a:ext uri="{FF2B5EF4-FFF2-40B4-BE49-F238E27FC236}">
                <a16:creationId xmlns:a16="http://schemas.microsoft.com/office/drawing/2014/main" id="{EA3FA183-CEEF-0048-B046-F1BF2EA509E3}"/>
              </a:ext>
            </a:extLst>
          </p:cNvPr>
          <p:cNvSpPr/>
          <p:nvPr/>
        </p:nvSpPr>
        <p:spPr>
          <a:xfrm rot="5400000">
            <a:off x="8260516" y="2658737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环形箭头 21">
            <a:extLst>
              <a:ext uri="{FF2B5EF4-FFF2-40B4-BE49-F238E27FC236}">
                <a16:creationId xmlns:a16="http://schemas.microsoft.com/office/drawing/2014/main" id="{F8A4118E-0A19-5A41-8757-C24C7192A4D6}"/>
              </a:ext>
            </a:extLst>
          </p:cNvPr>
          <p:cNvSpPr/>
          <p:nvPr/>
        </p:nvSpPr>
        <p:spPr>
          <a:xfrm rot="5400000">
            <a:off x="8260516" y="3171346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环形箭头 22">
            <a:extLst>
              <a:ext uri="{FF2B5EF4-FFF2-40B4-BE49-F238E27FC236}">
                <a16:creationId xmlns:a16="http://schemas.microsoft.com/office/drawing/2014/main" id="{6CE7191D-AAE2-D64D-A17B-EB2A55461B69}"/>
              </a:ext>
            </a:extLst>
          </p:cNvPr>
          <p:cNvSpPr/>
          <p:nvPr/>
        </p:nvSpPr>
        <p:spPr>
          <a:xfrm rot="5400000">
            <a:off x="8280472" y="430159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环形箭头 23">
            <a:extLst>
              <a:ext uri="{FF2B5EF4-FFF2-40B4-BE49-F238E27FC236}">
                <a16:creationId xmlns:a16="http://schemas.microsoft.com/office/drawing/2014/main" id="{8A1C7F5A-C778-9944-8F8F-05F1FBBC37E9}"/>
              </a:ext>
            </a:extLst>
          </p:cNvPr>
          <p:cNvSpPr/>
          <p:nvPr/>
        </p:nvSpPr>
        <p:spPr>
          <a:xfrm rot="5400000">
            <a:off x="8280472" y="361357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66BE7AC-912B-8A43-8662-8CA583A4A971}"/>
              </a:ext>
            </a:extLst>
          </p:cNvPr>
          <p:cNvSpPr/>
          <p:nvPr/>
        </p:nvSpPr>
        <p:spPr>
          <a:xfrm>
            <a:off x="338675" y="2575873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6FDF5A5-39C8-2647-BD73-CDDD5EB3ACBA}"/>
              </a:ext>
            </a:extLst>
          </p:cNvPr>
          <p:cNvSpPr/>
          <p:nvPr/>
        </p:nvSpPr>
        <p:spPr>
          <a:xfrm>
            <a:off x="338675" y="25694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69FF4D6-867E-ED48-8CD1-7D9819534981}"/>
              </a:ext>
            </a:extLst>
          </p:cNvPr>
          <p:cNvSpPr/>
          <p:nvPr/>
        </p:nvSpPr>
        <p:spPr>
          <a:xfrm>
            <a:off x="338675" y="301994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F9CC4F6-C242-054E-B69B-393216C5D72C}"/>
              </a:ext>
            </a:extLst>
          </p:cNvPr>
          <p:cNvSpPr/>
          <p:nvPr/>
        </p:nvSpPr>
        <p:spPr>
          <a:xfrm>
            <a:off x="338675" y="3480513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FD83DE-94D2-7546-84E3-C5BFBA1A6F52}"/>
              </a:ext>
            </a:extLst>
          </p:cNvPr>
          <p:cNvSpPr/>
          <p:nvPr/>
        </p:nvSpPr>
        <p:spPr>
          <a:xfrm>
            <a:off x="338675" y="4632641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B76296-CCA3-294D-A21F-7907A759211F}"/>
              </a:ext>
            </a:extLst>
          </p:cNvPr>
          <p:cNvSpPr/>
          <p:nvPr/>
        </p:nvSpPr>
        <p:spPr>
          <a:xfrm>
            <a:off x="338675" y="3936941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1" name="环形箭头 30">
            <a:extLst>
              <a:ext uri="{FF2B5EF4-FFF2-40B4-BE49-F238E27FC236}">
                <a16:creationId xmlns:a16="http://schemas.microsoft.com/office/drawing/2014/main" id="{4BB57DDB-5076-7745-9647-16AC1D3242AC}"/>
              </a:ext>
            </a:extLst>
          </p:cNvPr>
          <p:cNvSpPr/>
          <p:nvPr/>
        </p:nvSpPr>
        <p:spPr>
          <a:xfrm rot="5400000">
            <a:off x="2462891" y="265244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2" name="环形箭头 31">
            <a:extLst>
              <a:ext uri="{FF2B5EF4-FFF2-40B4-BE49-F238E27FC236}">
                <a16:creationId xmlns:a16="http://schemas.microsoft.com/office/drawing/2014/main" id="{FC86EA2D-4778-A04D-9D0B-8116E8CA2F5E}"/>
              </a:ext>
            </a:extLst>
          </p:cNvPr>
          <p:cNvSpPr/>
          <p:nvPr/>
        </p:nvSpPr>
        <p:spPr>
          <a:xfrm rot="5400000">
            <a:off x="2462891" y="3165050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环形箭头 32">
            <a:extLst>
              <a:ext uri="{FF2B5EF4-FFF2-40B4-BE49-F238E27FC236}">
                <a16:creationId xmlns:a16="http://schemas.microsoft.com/office/drawing/2014/main" id="{8364C8BB-DEBE-164D-8398-B1B3097C0DAA}"/>
              </a:ext>
            </a:extLst>
          </p:cNvPr>
          <p:cNvSpPr/>
          <p:nvPr/>
        </p:nvSpPr>
        <p:spPr>
          <a:xfrm rot="5400000">
            <a:off x="2482847" y="429529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4" name="环形箭头 33">
            <a:extLst>
              <a:ext uri="{FF2B5EF4-FFF2-40B4-BE49-F238E27FC236}">
                <a16:creationId xmlns:a16="http://schemas.microsoft.com/office/drawing/2014/main" id="{1BAC3350-8852-8640-B2D2-AACCF823AEAA}"/>
              </a:ext>
            </a:extLst>
          </p:cNvPr>
          <p:cNvSpPr/>
          <p:nvPr/>
        </p:nvSpPr>
        <p:spPr>
          <a:xfrm rot="5400000">
            <a:off x="2482847" y="360727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3C48FEA-FD65-1A43-9725-0871D23FB8C1}"/>
              </a:ext>
            </a:extLst>
          </p:cNvPr>
          <p:cNvSpPr/>
          <p:nvPr/>
        </p:nvSpPr>
        <p:spPr>
          <a:xfrm>
            <a:off x="3255980" y="2575873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C05DF6D-448C-7E40-8336-9CD44A7008AA}"/>
              </a:ext>
            </a:extLst>
          </p:cNvPr>
          <p:cNvSpPr/>
          <p:nvPr/>
        </p:nvSpPr>
        <p:spPr>
          <a:xfrm>
            <a:off x="3255980" y="25694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98F2806-C8C9-AC44-8B59-A7DA633EE307}"/>
              </a:ext>
            </a:extLst>
          </p:cNvPr>
          <p:cNvSpPr/>
          <p:nvPr/>
        </p:nvSpPr>
        <p:spPr>
          <a:xfrm>
            <a:off x="3255980" y="301994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FDB814C-A1E9-FC40-B269-6AC130525FE4}"/>
              </a:ext>
            </a:extLst>
          </p:cNvPr>
          <p:cNvSpPr/>
          <p:nvPr/>
        </p:nvSpPr>
        <p:spPr>
          <a:xfrm>
            <a:off x="3255980" y="3480513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7B88D21-BDC2-8D47-912D-3B5433844F24}"/>
              </a:ext>
            </a:extLst>
          </p:cNvPr>
          <p:cNvSpPr/>
          <p:nvPr/>
        </p:nvSpPr>
        <p:spPr>
          <a:xfrm>
            <a:off x="3255980" y="4632641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436FADB-A624-3C4A-B06B-639AE08A9367}"/>
              </a:ext>
            </a:extLst>
          </p:cNvPr>
          <p:cNvSpPr/>
          <p:nvPr/>
        </p:nvSpPr>
        <p:spPr>
          <a:xfrm>
            <a:off x="3255980" y="3936941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41" name="环形箭头 40">
            <a:extLst>
              <a:ext uri="{FF2B5EF4-FFF2-40B4-BE49-F238E27FC236}">
                <a16:creationId xmlns:a16="http://schemas.microsoft.com/office/drawing/2014/main" id="{47523D2C-6F71-014A-9EA0-BB7E4E2816C6}"/>
              </a:ext>
            </a:extLst>
          </p:cNvPr>
          <p:cNvSpPr/>
          <p:nvPr/>
        </p:nvSpPr>
        <p:spPr>
          <a:xfrm rot="5400000">
            <a:off x="5380196" y="265244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2" name="环形箭头 41">
            <a:extLst>
              <a:ext uri="{FF2B5EF4-FFF2-40B4-BE49-F238E27FC236}">
                <a16:creationId xmlns:a16="http://schemas.microsoft.com/office/drawing/2014/main" id="{CF6D2539-5472-0A40-BA3E-A613446F2B79}"/>
              </a:ext>
            </a:extLst>
          </p:cNvPr>
          <p:cNvSpPr/>
          <p:nvPr/>
        </p:nvSpPr>
        <p:spPr>
          <a:xfrm rot="5400000">
            <a:off x="5380196" y="3165050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3" name="环形箭头 42">
            <a:extLst>
              <a:ext uri="{FF2B5EF4-FFF2-40B4-BE49-F238E27FC236}">
                <a16:creationId xmlns:a16="http://schemas.microsoft.com/office/drawing/2014/main" id="{860D2543-C372-E743-9167-081847D71275}"/>
              </a:ext>
            </a:extLst>
          </p:cNvPr>
          <p:cNvSpPr/>
          <p:nvPr/>
        </p:nvSpPr>
        <p:spPr>
          <a:xfrm rot="5400000">
            <a:off x="5400152" y="429529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4" name="环形箭头 43">
            <a:extLst>
              <a:ext uri="{FF2B5EF4-FFF2-40B4-BE49-F238E27FC236}">
                <a16:creationId xmlns:a16="http://schemas.microsoft.com/office/drawing/2014/main" id="{BDA23C22-409C-FA41-90A2-08A1637A12F5}"/>
              </a:ext>
            </a:extLst>
          </p:cNvPr>
          <p:cNvSpPr/>
          <p:nvPr/>
        </p:nvSpPr>
        <p:spPr>
          <a:xfrm rot="5400000">
            <a:off x="5400152" y="360727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F7F19C-AEEA-3912-D818-B10DBD2762F6}"/>
              </a:ext>
            </a:extLst>
          </p:cNvPr>
          <p:cNvSpPr txBox="1"/>
          <p:nvPr/>
        </p:nvSpPr>
        <p:spPr>
          <a:xfrm>
            <a:off x="1186873" y="51311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BEC495-FB1C-2D82-112A-45473F8D9DE5}"/>
              </a:ext>
            </a:extLst>
          </p:cNvPr>
          <p:cNvSpPr txBox="1"/>
          <p:nvPr/>
        </p:nvSpPr>
        <p:spPr>
          <a:xfrm>
            <a:off x="4104178" y="51311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1A156C-2155-7CCC-8A19-53B8C683E2AA}"/>
              </a:ext>
            </a:extLst>
          </p:cNvPr>
          <p:cNvSpPr txBox="1"/>
          <p:nvPr/>
        </p:nvSpPr>
        <p:spPr>
          <a:xfrm>
            <a:off x="6986528" y="51361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588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CAAAE-9654-0D4F-85A4-A4F6D031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设计：释放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F681AC-7474-9346-BE70-3F623E80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FD82F7-B76E-054B-914E-7B47DF5EE395}"/>
              </a:ext>
            </a:extLst>
          </p:cNvPr>
          <p:cNvSpPr/>
          <p:nvPr/>
        </p:nvSpPr>
        <p:spPr>
          <a:xfrm>
            <a:off x="5886943" y="889473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D20207-35EC-C542-A02C-A09326040E88}"/>
              </a:ext>
            </a:extLst>
          </p:cNvPr>
          <p:cNvSpPr/>
          <p:nvPr/>
        </p:nvSpPr>
        <p:spPr>
          <a:xfrm>
            <a:off x="5886943" y="8830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0ACD0D-3827-6E47-8330-41C7BFF21A38}"/>
              </a:ext>
            </a:extLst>
          </p:cNvPr>
          <p:cNvSpPr/>
          <p:nvPr/>
        </p:nvSpPr>
        <p:spPr>
          <a:xfrm>
            <a:off x="5886943" y="1329245"/>
            <a:ext cx="230425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1E4CB25-57D4-A746-BE51-53C3A7066201}"/>
              </a:ext>
            </a:extLst>
          </p:cNvPr>
          <p:cNvSpPr/>
          <p:nvPr/>
        </p:nvSpPr>
        <p:spPr>
          <a:xfrm>
            <a:off x="5886943" y="1794113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5F0352D-D2E0-D94C-B488-0065A05C31F2}"/>
              </a:ext>
            </a:extLst>
          </p:cNvPr>
          <p:cNvSpPr/>
          <p:nvPr/>
        </p:nvSpPr>
        <p:spPr>
          <a:xfrm>
            <a:off x="5886943" y="2946241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BD2945-6E1A-8841-81EA-ABC73964E1CC}"/>
              </a:ext>
            </a:extLst>
          </p:cNvPr>
          <p:cNvSpPr/>
          <p:nvPr/>
        </p:nvSpPr>
        <p:spPr>
          <a:xfrm>
            <a:off x="5886943" y="2250541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1" name="环形箭头 10">
            <a:extLst>
              <a:ext uri="{FF2B5EF4-FFF2-40B4-BE49-F238E27FC236}">
                <a16:creationId xmlns:a16="http://schemas.microsoft.com/office/drawing/2014/main" id="{7323FB36-C997-4141-B575-27704E9AE3EF}"/>
              </a:ext>
            </a:extLst>
          </p:cNvPr>
          <p:cNvSpPr/>
          <p:nvPr/>
        </p:nvSpPr>
        <p:spPr>
          <a:xfrm rot="5400000">
            <a:off x="7740938" y="1236262"/>
            <a:ext cx="900442" cy="720000"/>
          </a:xfrm>
          <a:prstGeom prst="circularArrow">
            <a:avLst>
              <a:gd name="adj1" fmla="val 8632"/>
              <a:gd name="adj2" fmla="val 1142319"/>
              <a:gd name="adj3" fmla="val 20680748"/>
              <a:gd name="adj4" fmla="val 10800000"/>
              <a:gd name="adj5" fmla="val 12500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环形箭头 12">
            <a:extLst>
              <a:ext uri="{FF2B5EF4-FFF2-40B4-BE49-F238E27FC236}">
                <a16:creationId xmlns:a16="http://schemas.microsoft.com/office/drawing/2014/main" id="{4C3999DD-767E-C44B-B37D-10FFD8BA7183}"/>
              </a:ext>
            </a:extLst>
          </p:cNvPr>
          <p:cNvSpPr/>
          <p:nvPr/>
        </p:nvSpPr>
        <p:spPr>
          <a:xfrm rot="5400000">
            <a:off x="8031115" y="260889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环形箭头 13">
            <a:extLst>
              <a:ext uri="{FF2B5EF4-FFF2-40B4-BE49-F238E27FC236}">
                <a16:creationId xmlns:a16="http://schemas.microsoft.com/office/drawing/2014/main" id="{BCB52FEB-547A-2149-8F99-145D2447849A}"/>
              </a:ext>
            </a:extLst>
          </p:cNvPr>
          <p:cNvSpPr/>
          <p:nvPr/>
        </p:nvSpPr>
        <p:spPr>
          <a:xfrm rot="5400000">
            <a:off x="8031115" y="192087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76D9B65-3835-E140-A793-2C88C441389A}"/>
              </a:ext>
            </a:extLst>
          </p:cNvPr>
          <p:cNvSpPr txBox="1"/>
          <p:nvPr/>
        </p:nvSpPr>
        <p:spPr>
          <a:xfrm>
            <a:off x="376900" y="1566156"/>
            <a:ext cx="478368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C00000"/>
                </a:solidFill>
              </a:rPr>
              <a:t>释放时如何找到</a:t>
            </a:r>
            <a:r>
              <a:rPr kumimoji="1" lang="en-US" altLang="zh-CN" sz="2000" b="1" dirty="0" err="1">
                <a:solidFill>
                  <a:srgbClr val="C00000"/>
                </a:solidFill>
              </a:rPr>
              <a:t>Next_Free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?</a:t>
            </a:r>
          </a:p>
          <a:p>
            <a:endParaRPr kumimoji="1" lang="en-US" altLang="zh-CN" sz="2000" dirty="0"/>
          </a:p>
          <a:p>
            <a:r>
              <a:rPr kumimoji="1" lang="zh-CN" altLang="en-US" dirty="0">
                <a:latin typeface="+mn-ea"/>
              </a:rPr>
              <a:t>提示：</a:t>
            </a:r>
            <a:r>
              <a:rPr kumimoji="1" lang="en-US" altLang="zh-CN" dirty="0">
                <a:latin typeface="+mn-ea"/>
              </a:rPr>
              <a:t>slab</a:t>
            </a:r>
            <a:r>
              <a:rPr kumimoji="1" lang="zh-CN" altLang="en-US" dirty="0">
                <a:latin typeface="+mn-ea"/>
              </a:rPr>
              <a:t>的大小是固定的</a:t>
            </a:r>
            <a:endParaRPr kumimoji="1" lang="en-US" altLang="zh-CN" dirty="0">
              <a:latin typeface="+mn-ea"/>
            </a:endParaRPr>
          </a:p>
          <a:p>
            <a:endParaRPr kumimoji="1" lang="en-US" altLang="zh-CN" dirty="0">
              <a:latin typeface="+mn-ea"/>
            </a:endParaRPr>
          </a:p>
          <a:p>
            <a:r>
              <a:rPr kumimoji="1" lang="zh-CN" altLang="en-US" dirty="0">
                <a:latin typeface="+mn-ea"/>
              </a:rPr>
              <a:t>思路：根据待释放内存地址计算</a:t>
            </a:r>
            <a:r>
              <a:rPr kumimoji="1" lang="en-US" altLang="zh-CN" dirty="0">
                <a:latin typeface="+mn-ea"/>
              </a:rPr>
              <a:t>slab</a:t>
            </a:r>
            <a:r>
              <a:rPr kumimoji="1" lang="zh-CN" altLang="en-US" dirty="0">
                <a:latin typeface="+mn-ea"/>
              </a:rPr>
              <a:t>起始地址</a:t>
            </a:r>
            <a:endParaRPr kumimoji="1" lang="en-US" altLang="zh-CN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FA9FFB-158F-D84A-90E6-A91957DC1147}"/>
              </a:ext>
            </a:extLst>
          </p:cNvPr>
          <p:cNvSpPr txBox="1"/>
          <p:nvPr/>
        </p:nvSpPr>
        <p:spPr>
          <a:xfrm>
            <a:off x="6663808" y="418200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slab</a:t>
            </a:r>
            <a:endParaRPr kumimoji="1" lang="zh-CN" altLang="en-US" sz="2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D9931E-641F-D448-8171-5AB2C8FAF967}"/>
              </a:ext>
            </a:extLst>
          </p:cNvPr>
          <p:cNvSpPr txBox="1"/>
          <p:nvPr/>
        </p:nvSpPr>
        <p:spPr>
          <a:xfrm>
            <a:off x="1043608" y="3077719"/>
            <a:ext cx="4665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ADDR &amp; ~(SLAB_SIZE-1)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F2F05D-A389-7242-7A04-635311576EE3}"/>
              </a:ext>
            </a:extLst>
          </p:cNvPr>
          <p:cNvSpPr txBox="1"/>
          <p:nvPr/>
        </p:nvSpPr>
        <p:spPr>
          <a:xfrm>
            <a:off x="362498" y="3641300"/>
            <a:ext cx="5708614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思考：上述方法在</a:t>
            </a:r>
            <a:r>
              <a:rPr kumimoji="1" lang="en-US" altLang="zh-CN" b="1" dirty="0" err="1">
                <a:solidFill>
                  <a:srgbClr val="C00000"/>
                </a:solidFill>
                <a:latin typeface="+mn-ea"/>
              </a:rPr>
              <a:t>kfree</a:t>
            </a:r>
            <a:r>
              <a:rPr kumimoji="1" lang="en-US" altLang="zh-CN" b="1" dirty="0">
                <a:solidFill>
                  <a:srgbClr val="C00000"/>
                </a:solidFill>
                <a:latin typeface="+mn-ea"/>
              </a:rPr>
              <a:t>(</a:t>
            </a:r>
            <a:r>
              <a:rPr kumimoji="1" lang="en-US" altLang="zh-CN" b="1" dirty="0" err="1">
                <a:solidFill>
                  <a:srgbClr val="C00000"/>
                </a:solidFill>
                <a:latin typeface="+mn-ea"/>
              </a:rPr>
              <a:t>addr</a:t>
            </a:r>
            <a:r>
              <a:rPr kumimoji="1" lang="en-US" altLang="zh-CN" b="1" dirty="0">
                <a:solidFill>
                  <a:srgbClr val="C00000"/>
                </a:solidFill>
                <a:latin typeface="+mn-ea"/>
              </a:rPr>
              <a:t>)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接口下可行吗？</a:t>
            </a:r>
            <a:endParaRPr kumimoji="1" lang="en-US" altLang="zh-CN" b="1" dirty="0">
              <a:solidFill>
                <a:srgbClr val="C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+mn-ea"/>
              </a:rPr>
              <a:t>问题：没有</a:t>
            </a:r>
            <a:r>
              <a:rPr kumimoji="1" lang="en-US" altLang="zh-CN" dirty="0">
                <a:latin typeface="+mn-ea"/>
              </a:rPr>
              <a:t>size</a:t>
            </a:r>
            <a:r>
              <a:rPr kumimoji="1" lang="zh-CN" altLang="en-US" dirty="0">
                <a:latin typeface="+mn-ea"/>
              </a:rPr>
              <a:t>信息，无法判断</a:t>
            </a:r>
            <a:r>
              <a:rPr kumimoji="1" lang="en-US" altLang="zh-CN" dirty="0" err="1">
                <a:latin typeface="+mn-ea"/>
              </a:rPr>
              <a:t>addr</a:t>
            </a:r>
            <a:r>
              <a:rPr kumimoji="1" lang="zh-CN" altLang="en-US" dirty="0">
                <a:latin typeface="+mn-ea"/>
              </a:rPr>
              <a:t>是被</a:t>
            </a:r>
            <a:r>
              <a:rPr kumimoji="1" lang="en-US" altLang="zh-CN" dirty="0">
                <a:latin typeface="+mn-ea"/>
              </a:rPr>
              <a:t>slab</a:t>
            </a:r>
            <a:r>
              <a:rPr kumimoji="1" lang="zh-CN" altLang="en-US" dirty="0">
                <a:latin typeface="+mn-ea"/>
              </a:rPr>
              <a:t>分配的，</a:t>
            </a:r>
            <a:endParaRPr kumimoji="1"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+mn-ea"/>
              </a:rPr>
              <a:t>还是伙伴系统分配的</a:t>
            </a:r>
            <a:endParaRPr kumimoji="1"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BD374B"/>
                </a:solidFill>
                <a:latin typeface="+mn-ea"/>
              </a:rPr>
              <a:t>解决方法：在物理页结构体中记录所属</a:t>
            </a:r>
            <a:r>
              <a:rPr kumimoji="1" lang="en-US" altLang="zh-CN" b="1" dirty="0">
                <a:solidFill>
                  <a:srgbClr val="BD374B"/>
                </a:solidFill>
                <a:latin typeface="+mn-ea"/>
              </a:rPr>
              <a:t>slab</a:t>
            </a:r>
            <a:r>
              <a:rPr kumimoji="1" lang="zh-CN" altLang="en-US" b="1" dirty="0">
                <a:solidFill>
                  <a:srgbClr val="BD374B"/>
                </a:solidFill>
                <a:latin typeface="+mn-ea"/>
              </a:rPr>
              <a:t>信息</a:t>
            </a:r>
            <a:endParaRPr kumimoji="1" lang="en-US" altLang="zh-CN" b="1" dirty="0">
              <a:solidFill>
                <a:srgbClr val="BD374B"/>
              </a:solidFill>
              <a:latin typeface="+mn-ea"/>
            </a:endParaRPr>
          </a:p>
        </p:txBody>
      </p:sp>
      <p:pic>
        <p:nvPicPr>
          <p:cNvPr id="12" name="内容占位符 5">
            <a:extLst>
              <a:ext uri="{FF2B5EF4-FFF2-40B4-BE49-F238E27FC236}">
                <a16:creationId xmlns:a16="http://schemas.microsoft.com/office/drawing/2014/main" id="{B66C9270-36D3-810C-ABF2-0784A2486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" t="7339" r="47535" b="38790"/>
          <a:stretch/>
        </p:blipFill>
        <p:spPr>
          <a:xfrm>
            <a:off x="6118143" y="3669368"/>
            <a:ext cx="2201897" cy="1204356"/>
          </a:xfr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D232AFE-DD07-5666-B72E-8269B3ECFC08}"/>
              </a:ext>
            </a:extLst>
          </p:cNvPr>
          <p:cNvSpPr txBox="1"/>
          <p:nvPr/>
        </p:nvSpPr>
        <p:spPr>
          <a:xfrm>
            <a:off x="6104359" y="4831932"/>
            <a:ext cx="1869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00B050"/>
                </a:solidFill>
              </a:rPr>
              <a:t>+</a:t>
            </a:r>
            <a:r>
              <a:rPr kumimoji="1" lang="zh-CN" altLang="en-US" sz="1600" dirty="0">
                <a:solidFill>
                  <a:srgbClr val="00B050"/>
                </a:solidFill>
              </a:rPr>
              <a:t> </a:t>
            </a:r>
            <a:r>
              <a:rPr kumimoji="1" lang="en-US" altLang="zh-CN" sz="1600" dirty="0">
                <a:solidFill>
                  <a:srgbClr val="00B050"/>
                </a:solidFill>
              </a:rPr>
              <a:t>struct</a:t>
            </a:r>
            <a:r>
              <a:rPr kumimoji="1" lang="zh-CN" altLang="en-US" sz="1600" dirty="0">
                <a:solidFill>
                  <a:srgbClr val="00B050"/>
                </a:solidFill>
              </a:rPr>
              <a:t> </a:t>
            </a:r>
            <a:r>
              <a:rPr kumimoji="1" lang="en-US" altLang="zh-CN" sz="1600" dirty="0">
                <a:solidFill>
                  <a:srgbClr val="00B050"/>
                </a:solidFill>
              </a:rPr>
              <a:t>slab</a:t>
            </a:r>
            <a:r>
              <a:rPr kumimoji="1" lang="zh-CN" altLang="en-US" sz="1600" dirty="0">
                <a:solidFill>
                  <a:srgbClr val="00B050"/>
                </a:solidFill>
              </a:rPr>
              <a:t> *</a:t>
            </a:r>
            <a:r>
              <a:rPr kumimoji="1" lang="en-US" altLang="zh-CN" sz="1600" dirty="0">
                <a:solidFill>
                  <a:srgbClr val="00B050"/>
                </a:solidFill>
              </a:rPr>
              <a:t>slab;</a:t>
            </a:r>
          </a:p>
          <a:p>
            <a:r>
              <a:rPr kumimoji="1" lang="en-US" altLang="zh-CN" sz="1600" dirty="0"/>
              <a:t>};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9368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53582-84BA-514F-A8BA-78EAAB52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设计：新增</a:t>
            </a:r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CEDF7-2D92-ED42-A32B-062222C5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398926-FF47-1749-AB62-8B6BDC83B68A}"/>
              </a:ext>
            </a:extLst>
          </p:cNvPr>
          <p:cNvSpPr txBox="1"/>
          <p:nvPr/>
        </p:nvSpPr>
        <p:spPr>
          <a:xfrm>
            <a:off x="579561" y="1243716"/>
            <a:ext cx="8420895" cy="960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BD374B"/>
                </a:solidFill>
              </a:rPr>
              <a:t>当某个资源池（例如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64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字节对应的资源池）中的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slab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已经分配完怎么办？</a:t>
            </a:r>
            <a:endParaRPr kumimoji="1" lang="en-US" altLang="zh-CN" sz="2000" b="1" dirty="0">
              <a:solidFill>
                <a:srgbClr val="BD374B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再从伙伴系统分配一个</a:t>
            </a:r>
            <a:r>
              <a:rPr kumimoji="1" lang="en-US" altLang="zh-CN" sz="2000" dirty="0"/>
              <a:t>slab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66BE7AC-912B-8A43-8662-8CA583A4A971}"/>
              </a:ext>
            </a:extLst>
          </p:cNvPr>
          <p:cNvSpPr/>
          <p:nvPr/>
        </p:nvSpPr>
        <p:spPr>
          <a:xfrm>
            <a:off x="1187624" y="2575873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6FDF5A5-39C8-2647-BD73-CDDD5EB3ACBA}"/>
              </a:ext>
            </a:extLst>
          </p:cNvPr>
          <p:cNvSpPr/>
          <p:nvPr/>
        </p:nvSpPr>
        <p:spPr>
          <a:xfrm>
            <a:off x="1187624" y="25694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NULL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69FF4D6-867E-ED48-8CD1-7D9819534981}"/>
              </a:ext>
            </a:extLst>
          </p:cNvPr>
          <p:cNvSpPr/>
          <p:nvPr/>
        </p:nvSpPr>
        <p:spPr>
          <a:xfrm>
            <a:off x="1187624" y="3029663"/>
            <a:ext cx="230425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F9CC4F6-C242-054E-B69B-393216C5D72C}"/>
              </a:ext>
            </a:extLst>
          </p:cNvPr>
          <p:cNvSpPr/>
          <p:nvPr/>
        </p:nvSpPr>
        <p:spPr>
          <a:xfrm>
            <a:off x="1187624" y="3480513"/>
            <a:ext cx="230425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FD83DE-94D2-7546-84E3-C5BFBA1A6F52}"/>
              </a:ext>
            </a:extLst>
          </p:cNvPr>
          <p:cNvSpPr/>
          <p:nvPr/>
        </p:nvSpPr>
        <p:spPr>
          <a:xfrm>
            <a:off x="1187624" y="4632641"/>
            <a:ext cx="230425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B76296-CCA3-294D-A21F-7907A759211F}"/>
              </a:ext>
            </a:extLst>
          </p:cNvPr>
          <p:cNvSpPr/>
          <p:nvPr/>
        </p:nvSpPr>
        <p:spPr>
          <a:xfrm>
            <a:off x="1187624" y="3936941"/>
            <a:ext cx="2304256" cy="7119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43B9F8C-8B8E-9F4D-9F1E-54776C964BAC}"/>
              </a:ext>
            </a:extLst>
          </p:cNvPr>
          <p:cNvSpPr/>
          <p:nvPr/>
        </p:nvSpPr>
        <p:spPr>
          <a:xfrm>
            <a:off x="4788024" y="2580683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8783CF3-1F2F-5642-8FB4-29FA6AAB6F52}"/>
              </a:ext>
            </a:extLst>
          </p:cNvPr>
          <p:cNvSpPr/>
          <p:nvPr/>
        </p:nvSpPr>
        <p:spPr>
          <a:xfrm>
            <a:off x="4788024" y="257427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433B12D-9264-8F42-B5A4-85C78EA815B5}"/>
              </a:ext>
            </a:extLst>
          </p:cNvPr>
          <p:cNvSpPr/>
          <p:nvPr/>
        </p:nvSpPr>
        <p:spPr>
          <a:xfrm>
            <a:off x="4788024" y="3030706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02D72B3-D790-BC4D-BDEF-E03830708FD6}"/>
              </a:ext>
            </a:extLst>
          </p:cNvPr>
          <p:cNvSpPr/>
          <p:nvPr/>
        </p:nvSpPr>
        <p:spPr>
          <a:xfrm>
            <a:off x="4788024" y="3485323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D077C88-1E91-9848-B3EB-8F12A6A15F99}"/>
              </a:ext>
            </a:extLst>
          </p:cNvPr>
          <p:cNvSpPr/>
          <p:nvPr/>
        </p:nvSpPr>
        <p:spPr>
          <a:xfrm>
            <a:off x="4788024" y="4646499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A6FBEB6-B564-8541-8300-18FAE16D1BC2}"/>
              </a:ext>
            </a:extLst>
          </p:cNvPr>
          <p:cNvSpPr/>
          <p:nvPr/>
        </p:nvSpPr>
        <p:spPr>
          <a:xfrm>
            <a:off x="4788024" y="3941751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51" name="环形箭头 50">
            <a:extLst>
              <a:ext uri="{FF2B5EF4-FFF2-40B4-BE49-F238E27FC236}">
                <a16:creationId xmlns:a16="http://schemas.microsoft.com/office/drawing/2014/main" id="{9C86F8DD-B743-DE48-B942-7D69547DCD94}"/>
              </a:ext>
            </a:extLst>
          </p:cNvPr>
          <p:cNvSpPr/>
          <p:nvPr/>
        </p:nvSpPr>
        <p:spPr>
          <a:xfrm rot="5400000">
            <a:off x="6912240" y="265725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2" name="环形箭头 51">
            <a:extLst>
              <a:ext uri="{FF2B5EF4-FFF2-40B4-BE49-F238E27FC236}">
                <a16:creationId xmlns:a16="http://schemas.microsoft.com/office/drawing/2014/main" id="{0447D5EF-2CA7-654A-ABBA-C8961F78CDF0}"/>
              </a:ext>
            </a:extLst>
          </p:cNvPr>
          <p:cNvSpPr/>
          <p:nvPr/>
        </p:nvSpPr>
        <p:spPr>
          <a:xfrm rot="5400000">
            <a:off x="6912240" y="3169860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3" name="环形箭头 52">
            <a:extLst>
              <a:ext uri="{FF2B5EF4-FFF2-40B4-BE49-F238E27FC236}">
                <a16:creationId xmlns:a16="http://schemas.microsoft.com/office/drawing/2014/main" id="{1179E3E5-3ABE-7943-A141-1FC4E54D1C4B}"/>
              </a:ext>
            </a:extLst>
          </p:cNvPr>
          <p:cNvSpPr/>
          <p:nvPr/>
        </p:nvSpPr>
        <p:spPr>
          <a:xfrm rot="5400000">
            <a:off x="6932196" y="430010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4" name="环形箭头 53">
            <a:extLst>
              <a:ext uri="{FF2B5EF4-FFF2-40B4-BE49-F238E27FC236}">
                <a16:creationId xmlns:a16="http://schemas.microsoft.com/office/drawing/2014/main" id="{5E49A63F-B49C-9E49-A32F-1E7ABCEB080F}"/>
              </a:ext>
            </a:extLst>
          </p:cNvPr>
          <p:cNvSpPr/>
          <p:nvPr/>
        </p:nvSpPr>
        <p:spPr>
          <a:xfrm rot="5400000">
            <a:off x="6932196" y="361208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9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0A0FB-5366-F148-889C-06D9F832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设计：资源池内组织多个</a:t>
            </a:r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AF788D-31E5-4949-977B-F9365A99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C443DD-4CC7-734D-A298-73288C79E855}"/>
              </a:ext>
            </a:extLst>
          </p:cNvPr>
          <p:cNvSpPr txBox="1"/>
          <p:nvPr/>
        </p:nvSpPr>
        <p:spPr>
          <a:xfrm>
            <a:off x="579561" y="1243716"/>
            <a:ext cx="572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BD374B"/>
                </a:solidFill>
              </a:rPr>
              <a:t>如何组织多个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64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字节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slot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的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SLAB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？</a:t>
            </a:r>
            <a:r>
              <a:rPr kumimoji="1" lang="zh-CN" altLang="en-US" sz="2000" dirty="0"/>
              <a:t>引入两个指针</a:t>
            </a:r>
            <a:endParaRPr kumimoji="1" lang="en-US" altLang="zh-CN" sz="2000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F71339-3570-6F48-96D5-26DA79F21EF3}"/>
              </a:ext>
            </a:extLst>
          </p:cNvPr>
          <p:cNvGrpSpPr/>
          <p:nvPr/>
        </p:nvGrpSpPr>
        <p:grpSpPr>
          <a:xfrm>
            <a:off x="1475656" y="2034054"/>
            <a:ext cx="1584176" cy="2533886"/>
            <a:chOff x="1403648" y="2275031"/>
            <a:chExt cx="1584176" cy="253388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6CF6479-317D-A24C-BBE1-086A06158C20}"/>
                </a:ext>
              </a:extLst>
            </p:cNvPr>
            <p:cNvSpPr/>
            <p:nvPr/>
          </p:nvSpPr>
          <p:spPr>
            <a:xfrm>
              <a:off x="1403648" y="2281436"/>
              <a:ext cx="1584176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14BC889-1687-F142-8871-952C82AF5CEF}"/>
                </a:ext>
              </a:extLst>
            </p:cNvPr>
            <p:cNvSpPr/>
            <p:nvPr/>
          </p:nvSpPr>
          <p:spPr>
            <a:xfrm>
              <a:off x="1403648" y="2275031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Next_Free</a:t>
              </a:r>
              <a:br>
                <a:rPr kumimoji="1" lang="en-US" altLang="zh-CN" sz="1400" b="1" dirty="0">
                  <a:solidFill>
                    <a:srgbClr val="C00000"/>
                  </a:solidFill>
                </a:rPr>
              </a:br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Next_Slab</a:t>
              </a:r>
              <a:endParaRPr kumimoji="1" lang="zh-CN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1DA01A5-DFB4-604D-8618-46D239F205CB}"/>
                </a:ext>
              </a:extLst>
            </p:cNvPr>
            <p:cNvSpPr/>
            <p:nvPr/>
          </p:nvSpPr>
          <p:spPr>
            <a:xfrm>
              <a:off x="1403648" y="2731459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942A9CC-6C05-8E43-A453-050523D1A9D9}"/>
                </a:ext>
              </a:extLst>
            </p:cNvPr>
            <p:cNvSpPr/>
            <p:nvPr/>
          </p:nvSpPr>
          <p:spPr>
            <a:xfrm>
              <a:off x="1403648" y="3186076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C5E0A9A-069C-F842-A569-7951A327E47F}"/>
                </a:ext>
              </a:extLst>
            </p:cNvPr>
            <p:cNvSpPr/>
            <p:nvPr/>
          </p:nvSpPr>
          <p:spPr>
            <a:xfrm>
              <a:off x="1403648" y="4347252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635C13E-5EBD-B043-B034-EAA6F26A31D4}"/>
                </a:ext>
              </a:extLst>
            </p:cNvPr>
            <p:cNvSpPr/>
            <p:nvPr/>
          </p:nvSpPr>
          <p:spPr>
            <a:xfrm>
              <a:off x="1403648" y="3642504"/>
              <a:ext cx="1584176" cy="7119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9DD6521-DA10-4348-A624-3A65563BC897}"/>
              </a:ext>
            </a:extLst>
          </p:cNvPr>
          <p:cNvSpPr txBox="1"/>
          <p:nvPr/>
        </p:nvSpPr>
        <p:spPr>
          <a:xfrm>
            <a:off x="107504" y="1849388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Current</a:t>
            </a:r>
            <a:r>
              <a:rPr kumimoji="1" lang="zh-CN" altLang="en-US" sz="1600" b="1" dirty="0"/>
              <a:t>指针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1773021-9308-9448-929C-00C96A29D5B1}"/>
              </a:ext>
            </a:extLst>
          </p:cNvPr>
          <p:cNvCxnSpPr/>
          <p:nvPr/>
        </p:nvCxnSpPr>
        <p:spPr>
          <a:xfrm>
            <a:off x="59884" y="2243643"/>
            <a:ext cx="1415772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6635CEC-C462-3940-945E-BE0C49A28383}"/>
              </a:ext>
            </a:extLst>
          </p:cNvPr>
          <p:cNvGrpSpPr/>
          <p:nvPr/>
        </p:nvGrpSpPr>
        <p:grpSpPr>
          <a:xfrm>
            <a:off x="4763636" y="2034054"/>
            <a:ext cx="1584176" cy="2533886"/>
            <a:chOff x="1403648" y="2275031"/>
            <a:chExt cx="1584176" cy="253388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7845C22-FE76-514E-802B-957C11191A82}"/>
                </a:ext>
              </a:extLst>
            </p:cNvPr>
            <p:cNvSpPr/>
            <p:nvPr/>
          </p:nvSpPr>
          <p:spPr>
            <a:xfrm>
              <a:off x="1403648" y="2281436"/>
              <a:ext cx="1584176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D1B1AD6-86BF-BD4F-B347-FF3F4EC12CF6}"/>
                </a:ext>
              </a:extLst>
            </p:cNvPr>
            <p:cNvSpPr/>
            <p:nvPr/>
          </p:nvSpPr>
          <p:spPr>
            <a:xfrm>
              <a:off x="1403648" y="2275031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Next_Free</a:t>
              </a:r>
              <a:br>
                <a:rPr kumimoji="1" lang="en-US" altLang="zh-CN" sz="1400" b="1" dirty="0">
                  <a:solidFill>
                    <a:srgbClr val="C00000"/>
                  </a:solidFill>
                </a:rPr>
              </a:br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Next_Slab</a:t>
              </a:r>
              <a:endParaRPr kumimoji="1" lang="zh-CN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5F62E54-A21F-9E48-9A52-65BADEA485F8}"/>
                </a:ext>
              </a:extLst>
            </p:cNvPr>
            <p:cNvSpPr/>
            <p:nvPr/>
          </p:nvSpPr>
          <p:spPr>
            <a:xfrm>
              <a:off x="1403648" y="2731459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E564427-948D-8147-A304-09B1A2404552}"/>
                </a:ext>
              </a:extLst>
            </p:cNvPr>
            <p:cNvSpPr/>
            <p:nvPr/>
          </p:nvSpPr>
          <p:spPr>
            <a:xfrm>
              <a:off x="1403648" y="3186076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477CFE3-3EA2-A640-835A-60850EA72C1A}"/>
                </a:ext>
              </a:extLst>
            </p:cNvPr>
            <p:cNvSpPr/>
            <p:nvPr/>
          </p:nvSpPr>
          <p:spPr>
            <a:xfrm>
              <a:off x="1403648" y="4347252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5D62326-7BC8-F44B-9811-96AE508EA0F6}"/>
                </a:ext>
              </a:extLst>
            </p:cNvPr>
            <p:cNvSpPr/>
            <p:nvPr/>
          </p:nvSpPr>
          <p:spPr>
            <a:xfrm>
              <a:off x="1403648" y="3642504"/>
              <a:ext cx="1584176" cy="7119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66371463-86CC-4F4C-9C66-8959C7564CE6}"/>
              </a:ext>
            </a:extLst>
          </p:cNvPr>
          <p:cNvSpPr txBox="1"/>
          <p:nvPr/>
        </p:nvSpPr>
        <p:spPr>
          <a:xfrm>
            <a:off x="3487668" y="1880746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Partial</a:t>
            </a:r>
            <a:r>
              <a:rPr kumimoji="1" lang="zh-CN" altLang="en-US" sz="1600" b="1" dirty="0"/>
              <a:t>指针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247C651-42DD-3849-BE33-193F9C690E05}"/>
              </a:ext>
            </a:extLst>
          </p:cNvPr>
          <p:cNvCxnSpPr/>
          <p:nvPr/>
        </p:nvCxnSpPr>
        <p:spPr>
          <a:xfrm>
            <a:off x="6347812" y="2394094"/>
            <a:ext cx="68400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E08385A-8B93-A84F-B8FB-B003314FDA45}"/>
              </a:ext>
            </a:extLst>
          </p:cNvPr>
          <p:cNvGrpSpPr/>
          <p:nvPr/>
        </p:nvGrpSpPr>
        <p:grpSpPr>
          <a:xfrm>
            <a:off x="7020272" y="2040459"/>
            <a:ext cx="1584176" cy="2533886"/>
            <a:chOff x="1403648" y="2275031"/>
            <a:chExt cx="1584176" cy="2533886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25B6C9D-275D-1A4E-AFE9-89A809270456}"/>
                </a:ext>
              </a:extLst>
            </p:cNvPr>
            <p:cNvSpPr/>
            <p:nvPr/>
          </p:nvSpPr>
          <p:spPr>
            <a:xfrm>
              <a:off x="1403648" y="2281436"/>
              <a:ext cx="1584176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0CD53C3-3BF5-BC41-BC02-32471470847F}"/>
                </a:ext>
              </a:extLst>
            </p:cNvPr>
            <p:cNvSpPr/>
            <p:nvPr/>
          </p:nvSpPr>
          <p:spPr>
            <a:xfrm>
              <a:off x="1403648" y="2275031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Next_Free</a:t>
              </a:r>
              <a:br>
                <a:rPr kumimoji="1" lang="en-US" altLang="zh-CN" sz="1400" b="1" dirty="0">
                  <a:solidFill>
                    <a:srgbClr val="C00000"/>
                  </a:solidFill>
                </a:rPr>
              </a:br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Next_Slab</a:t>
              </a:r>
              <a:endParaRPr kumimoji="1" lang="zh-CN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1D42164-36BC-5642-AF6A-804B5F335BBD}"/>
                </a:ext>
              </a:extLst>
            </p:cNvPr>
            <p:cNvSpPr/>
            <p:nvPr/>
          </p:nvSpPr>
          <p:spPr>
            <a:xfrm>
              <a:off x="1403648" y="2731459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A99F9CB-AE3D-D84E-9B89-5513D835ADC8}"/>
                </a:ext>
              </a:extLst>
            </p:cNvPr>
            <p:cNvSpPr/>
            <p:nvPr/>
          </p:nvSpPr>
          <p:spPr>
            <a:xfrm>
              <a:off x="1403648" y="3186076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AF44BA1-E334-1E4C-9ACC-0A6C07F21F47}"/>
                </a:ext>
              </a:extLst>
            </p:cNvPr>
            <p:cNvSpPr/>
            <p:nvPr/>
          </p:nvSpPr>
          <p:spPr>
            <a:xfrm>
              <a:off x="1403648" y="4347252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91BC7A1-860B-5247-AD06-E3B08F2E261B}"/>
                </a:ext>
              </a:extLst>
            </p:cNvPr>
            <p:cNvSpPr/>
            <p:nvPr/>
          </p:nvSpPr>
          <p:spPr>
            <a:xfrm>
              <a:off x="1403648" y="3642504"/>
              <a:ext cx="1584176" cy="7119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</p:grp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5DF26187-316D-5349-93EB-11C909BC32AA}"/>
              </a:ext>
            </a:extLst>
          </p:cNvPr>
          <p:cNvCxnSpPr/>
          <p:nvPr/>
        </p:nvCxnSpPr>
        <p:spPr>
          <a:xfrm>
            <a:off x="3347864" y="2239118"/>
            <a:ext cx="1415772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7310D69-99DB-DA49-8D6D-178D20FC645D}"/>
              </a:ext>
            </a:extLst>
          </p:cNvPr>
          <p:cNvSpPr txBox="1"/>
          <p:nvPr/>
        </p:nvSpPr>
        <p:spPr>
          <a:xfrm>
            <a:off x="210344" y="4727517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Current</a:t>
            </a:r>
            <a:r>
              <a:rPr kumimoji="1" lang="zh-CN" altLang="en-US" sz="1600" dirty="0"/>
              <a:t>指向一个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，</a:t>
            </a:r>
            <a:r>
              <a:rPr kumimoji="1" lang="zh-CN" altLang="en-US" sz="1600" b="1" dirty="0">
                <a:solidFill>
                  <a:srgbClr val="C00000"/>
                </a:solidFill>
              </a:rPr>
              <a:t>并从其中分配；</a:t>
            </a:r>
            <a:endParaRPr kumimoji="1" lang="en-US" altLang="zh-CN" sz="16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当</a:t>
            </a:r>
            <a:r>
              <a:rPr kumimoji="1" lang="en-US" altLang="zh-CN" sz="1600" dirty="0"/>
              <a:t>Current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全满，则从</a:t>
            </a:r>
            <a:r>
              <a:rPr kumimoji="1" lang="en-US" altLang="zh-CN" sz="1600" dirty="0"/>
              <a:t>Partial</a:t>
            </a:r>
            <a:r>
              <a:rPr kumimoji="1" lang="zh-CN" altLang="en-US" sz="1600" dirty="0"/>
              <a:t>链表中取出一个放入</a:t>
            </a:r>
            <a:r>
              <a:rPr kumimoji="1" lang="en-US" altLang="zh-CN" sz="1600" dirty="0"/>
              <a:t>Current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1FFA4B4-B215-1F48-9C60-374A5282A223}"/>
              </a:ext>
            </a:extLst>
          </p:cNvPr>
          <p:cNvSpPr txBox="1"/>
          <p:nvPr/>
        </p:nvSpPr>
        <p:spPr>
          <a:xfrm>
            <a:off x="4572000" y="4727517"/>
            <a:ext cx="4613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释放后，若某个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不再全满，则加入</a:t>
            </a:r>
            <a:r>
              <a:rPr kumimoji="1" lang="en-US" altLang="zh-CN" sz="1600" dirty="0"/>
              <a:t>partial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释放后，若某个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全空则可还给伙伴系统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405038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1635C-BABC-494C-B19B-C38EC2DB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小结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2AE8DD-841B-D243-A68C-3DB7090F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E95B56-74AD-8A4D-8079-919EF0CBE219}"/>
              </a:ext>
            </a:extLst>
          </p:cNvPr>
          <p:cNvSpPr txBox="1"/>
          <p:nvPr/>
        </p:nvSpPr>
        <p:spPr>
          <a:xfrm>
            <a:off x="4788024" y="1399226"/>
            <a:ext cx="4197152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从伙伴系统获得的物理内存块称为 </a:t>
            </a:r>
            <a:r>
              <a:rPr kumimoji="1" lang="en-US" altLang="zh-CN" sz="1600" dirty="0"/>
              <a:t>slab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slab</a:t>
            </a:r>
            <a:r>
              <a:rPr kumimoji="1" lang="zh-CN" altLang="en-US" sz="1600" dirty="0"/>
              <a:t>内部组织为空闲链表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AEF8FF-EBCD-CE43-BA24-ED2D3B505FF0}"/>
              </a:ext>
            </a:extLst>
          </p:cNvPr>
          <p:cNvSpPr txBox="1"/>
          <p:nvPr/>
        </p:nvSpPr>
        <p:spPr>
          <a:xfrm>
            <a:off x="323528" y="1399226"/>
            <a:ext cx="4690864" cy="189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针对每种</a:t>
            </a:r>
            <a:r>
              <a:rPr kumimoji="1" lang="en-US" altLang="zh-CN" sz="1600" dirty="0"/>
              <a:t>slot</a:t>
            </a:r>
            <a:r>
              <a:rPr kumimoji="1" lang="zh-CN" altLang="en-US" sz="1600" dirty="0"/>
              <a:t>大小维护两个指针：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current</a:t>
            </a:r>
            <a:r>
              <a:rPr kumimoji="1" lang="zh-CN" altLang="en-US" sz="1600" dirty="0"/>
              <a:t>仅指向一个 </a:t>
            </a:r>
            <a:r>
              <a:rPr kumimoji="1" lang="en-US" altLang="zh-CN" sz="1600" dirty="0"/>
              <a:t>slab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分配时使用、按需更新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partial</a:t>
            </a:r>
            <a:r>
              <a:rPr kumimoji="1" lang="zh-CN" altLang="en-US" sz="1600" dirty="0"/>
              <a:t>指向未满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链表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释放时若全</a:t>
            </a:r>
            <a:r>
              <a:rPr kumimoji="1" lang="en-US" altLang="zh-CN" sz="1600" dirty="0"/>
              <a:t>free</a:t>
            </a:r>
            <a:r>
              <a:rPr kumimoji="1" lang="zh-CN" altLang="en-US" sz="1600" dirty="0"/>
              <a:t>，则还给伙伴系统</a:t>
            </a:r>
            <a:endParaRPr kumimoji="1"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06DEF0-0C3E-8DFE-5657-CC51461AD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294297"/>
            <a:ext cx="6140962" cy="243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91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1635C-BABC-494C-B19B-C38EC2DB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小结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2AE8DD-841B-D243-A68C-3DB7090F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E95B56-74AD-8A4D-8079-919EF0CBE219}"/>
              </a:ext>
            </a:extLst>
          </p:cNvPr>
          <p:cNvSpPr txBox="1"/>
          <p:nvPr/>
        </p:nvSpPr>
        <p:spPr>
          <a:xfrm>
            <a:off x="4788024" y="1399226"/>
            <a:ext cx="4197152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从伙伴系统获得的物理内存块称为 </a:t>
            </a:r>
            <a:r>
              <a:rPr kumimoji="1" lang="en-US" altLang="zh-CN" sz="1600" dirty="0"/>
              <a:t>slab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slab</a:t>
            </a:r>
            <a:r>
              <a:rPr kumimoji="1" lang="zh-CN" altLang="en-US" sz="1600" dirty="0"/>
              <a:t>内部组织为空闲链表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AEF8FF-EBCD-CE43-BA24-ED2D3B505FF0}"/>
              </a:ext>
            </a:extLst>
          </p:cNvPr>
          <p:cNvSpPr txBox="1"/>
          <p:nvPr/>
        </p:nvSpPr>
        <p:spPr>
          <a:xfrm>
            <a:off x="323528" y="1399226"/>
            <a:ext cx="4690864" cy="189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针对每种</a:t>
            </a:r>
            <a:r>
              <a:rPr kumimoji="1" lang="en-US" altLang="zh-CN" sz="1600" dirty="0"/>
              <a:t>slot</a:t>
            </a:r>
            <a:r>
              <a:rPr kumimoji="1" lang="zh-CN" altLang="en-US" sz="1600" dirty="0"/>
              <a:t>大小维护两个指针：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current</a:t>
            </a:r>
            <a:r>
              <a:rPr kumimoji="1" lang="zh-CN" altLang="en-US" sz="1600" dirty="0"/>
              <a:t>仅指向一个 </a:t>
            </a:r>
            <a:r>
              <a:rPr kumimoji="1" lang="en-US" altLang="zh-CN" sz="1600" dirty="0"/>
              <a:t>slab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分配时使用、按需更新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partial</a:t>
            </a:r>
            <a:r>
              <a:rPr kumimoji="1" lang="zh-CN" altLang="en-US" sz="1600" dirty="0"/>
              <a:t>指向未满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链表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释放时若全</a:t>
            </a:r>
            <a:r>
              <a:rPr kumimoji="1" lang="en-US" altLang="zh-CN" sz="1600" dirty="0"/>
              <a:t>free</a:t>
            </a:r>
            <a:r>
              <a:rPr kumimoji="1" lang="zh-CN" altLang="en-US" sz="1600" dirty="0"/>
              <a:t>，则还给伙伴系统</a:t>
            </a:r>
            <a:endParaRPr kumimoji="1"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06DEF0-0C3E-8DFE-5657-CC51461AD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294297"/>
            <a:ext cx="6140962" cy="24302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A894414-674B-B3ED-AF18-22076C8FB86D}"/>
              </a:ext>
            </a:extLst>
          </p:cNvPr>
          <p:cNvSpPr txBox="1"/>
          <p:nvPr/>
        </p:nvSpPr>
        <p:spPr>
          <a:xfrm>
            <a:off x="3563888" y="154632"/>
            <a:ext cx="3608680" cy="1156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BD374B"/>
                </a:solidFill>
                <a:highlight>
                  <a:srgbClr val="FFFF00"/>
                </a:highlight>
              </a:rPr>
              <a:t>优势：</a:t>
            </a:r>
            <a:endParaRPr kumimoji="1" lang="en-US" altLang="zh-CN" sz="1600" dirty="0">
              <a:solidFill>
                <a:srgbClr val="BD374B"/>
              </a:solidFill>
              <a:highlight>
                <a:srgbClr val="FFFF00"/>
              </a:highligh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rgbClr val="BD374B"/>
                </a:solidFill>
                <a:highlight>
                  <a:srgbClr val="FFFF00"/>
                </a:highlight>
              </a:rPr>
              <a:t>减少内部碎片（可根据开发需求）</a:t>
            </a:r>
            <a:endParaRPr kumimoji="1" lang="en-US" altLang="zh-CN" sz="1600" dirty="0">
              <a:solidFill>
                <a:srgbClr val="BD374B"/>
              </a:solidFill>
              <a:highlight>
                <a:srgbClr val="FFFF00"/>
              </a:highligh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rgbClr val="BD374B"/>
                </a:solidFill>
                <a:highlight>
                  <a:srgbClr val="FFFF00"/>
                </a:highlight>
              </a:rPr>
              <a:t>分配效率高（常数时间）</a:t>
            </a:r>
            <a:endParaRPr kumimoji="1" lang="en-US" altLang="zh-CN" sz="1600" dirty="0">
              <a:solidFill>
                <a:srgbClr val="BD374B"/>
              </a:solidFill>
              <a:highlight>
                <a:srgbClr val="FFFF00"/>
              </a:highligh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CFB3F2-AD78-CE13-9206-D1058860D159}"/>
              </a:ext>
            </a:extLst>
          </p:cNvPr>
          <p:cNvSpPr txBox="1"/>
          <p:nvPr/>
        </p:nvSpPr>
        <p:spPr>
          <a:xfrm>
            <a:off x="4788024" y="2454355"/>
            <a:ext cx="3608680" cy="787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rgbClr val="BD374B"/>
                </a:solidFill>
              </a:rPr>
              <a:t>思考：选择哪些</a:t>
            </a:r>
            <a:r>
              <a:rPr kumimoji="1" lang="en-US" altLang="zh-CN" sz="1600" dirty="0">
                <a:solidFill>
                  <a:srgbClr val="BD374B"/>
                </a:solidFill>
              </a:rPr>
              <a:t>slot</a:t>
            </a:r>
            <a:r>
              <a:rPr kumimoji="1" lang="zh-CN" altLang="en-US" sz="1600" dirty="0">
                <a:solidFill>
                  <a:srgbClr val="BD374B"/>
                </a:solidFill>
              </a:rPr>
              <a:t>大小？</a:t>
            </a:r>
            <a:endParaRPr kumimoji="1" lang="en-US" altLang="zh-CN" sz="1600" dirty="0">
              <a:solidFill>
                <a:srgbClr val="BD374B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rgbClr val="BD374B"/>
                </a:solidFill>
              </a:rPr>
              <a:t>思考：分配与释放的时间复杂度？</a:t>
            </a:r>
          </a:p>
        </p:txBody>
      </p:sp>
    </p:spTree>
    <p:extLst>
      <p:ext uri="{BB962C8B-B14F-4D97-AF65-F5344CB8AC3E}">
        <p14:creationId xmlns:p14="http://schemas.microsoft.com/office/powerpoint/2010/main" val="128627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FFF5A-3050-5658-DD20-58380725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突破物理内存容量限制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8AB22A-DA70-4300-EA40-E840B772C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1C84B9-B342-E00F-49FE-A920A115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040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9024A-72C6-3242-B102-716094E0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-3</a:t>
            </a:r>
            <a:r>
              <a:rPr kumimoji="1" lang="zh-CN" altLang="en-US" dirty="0"/>
              <a:t>：物理内存容量</a:t>
            </a:r>
            <a:r>
              <a:rPr kumimoji="1" lang="en-US" altLang="zh-CN" dirty="0"/>
              <a:t>&lt;</a:t>
            </a:r>
            <a:r>
              <a:rPr kumimoji="1" lang="zh-CN" altLang="en-US" dirty="0"/>
              <a:t>应用进程需求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DCED4D-073F-BC45-B8C3-BBCB0968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61C460-3D06-A16A-2DFE-DAF65B5B23B7}"/>
              </a:ext>
            </a:extLst>
          </p:cNvPr>
          <p:cNvSpPr txBox="1"/>
          <p:nvPr/>
        </p:nvSpPr>
        <p:spPr>
          <a:xfrm>
            <a:off x="1575138" y="278734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</a:rPr>
              <a:t>腾讯会议占用</a:t>
            </a:r>
            <a:r>
              <a:rPr kumimoji="1" lang="en-US" altLang="zh-CN" dirty="0">
                <a:latin typeface="+mn-ea"/>
              </a:rPr>
              <a:t>2GB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38AF8D-DFFB-7F88-018D-D6F86AFC487F}"/>
              </a:ext>
            </a:extLst>
          </p:cNvPr>
          <p:cNvSpPr txBox="1"/>
          <p:nvPr/>
        </p:nvSpPr>
        <p:spPr>
          <a:xfrm>
            <a:off x="6392741" y="157148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</a:rPr>
              <a:t>手机总内存大小</a:t>
            </a:r>
            <a:r>
              <a:rPr kumimoji="1" lang="en-US" altLang="zh-CN" dirty="0">
                <a:latin typeface="+mn-ea"/>
              </a:rPr>
              <a:t>12GB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028" name="Picture 4" descr="Huawei Mate X5 now available for Mate X3 pricing as new foldable flagship  contender - NotebookCheck.net News">
            <a:extLst>
              <a:ext uri="{FF2B5EF4-FFF2-40B4-BE49-F238E27FC236}">
                <a16:creationId xmlns:a16="http://schemas.microsoft.com/office/drawing/2014/main" id="{74B746E0-8077-E3FA-7CE7-3102ACFC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41" y="1315577"/>
            <a:ext cx="6156176" cy="20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405878-BD19-4DAD-695A-1E30868EF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1" y="3515387"/>
            <a:ext cx="7772400" cy="20858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B2870C1-4017-DB53-CBD6-55B1C05BD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88" y="2910883"/>
            <a:ext cx="2808312" cy="5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87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F3F26-DD44-8E42-90F0-3315C1C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换页机制（</a:t>
            </a:r>
            <a:r>
              <a:rPr kumimoji="1" lang="en-US" altLang="zh-CN" dirty="0"/>
              <a:t>Swapping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9AF3CD-FC6F-EA43-9972-8A501FCE5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换页的基本思想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用磁盘作为物理内存的补充，且对上层应用透明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应用对虚拟内存的使用，不受物理内存大小限制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如何实现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磁盘上划分专门的</a:t>
            </a:r>
            <a:r>
              <a:rPr kumimoji="1" lang="en-US" altLang="zh-CN" sz="2000" dirty="0">
                <a:highlight>
                  <a:srgbClr val="FFFF00"/>
                </a:highlight>
              </a:rPr>
              <a:t>Swap</a:t>
            </a:r>
            <a:r>
              <a:rPr kumimoji="1" lang="zh-CN" altLang="en-US" sz="2000" dirty="0">
                <a:highlight>
                  <a:srgbClr val="FFFF00"/>
                </a:highlight>
              </a:rPr>
              <a:t>分区</a:t>
            </a:r>
            <a:r>
              <a:rPr kumimoji="1" lang="zh-CN" altLang="en-US" sz="2000" dirty="0"/>
              <a:t>，或专门的</a:t>
            </a:r>
            <a:r>
              <a:rPr kumimoji="1" lang="en-US" altLang="zh-CN" sz="2000" dirty="0"/>
              <a:t>Swap</a:t>
            </a:r>
            <a:r>
              <a:rPr kumimoji="1" lang="zh-CN" altLang="en-US" sz="2000" dirty="0"/>
              <a:t>文件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在处理缺页异常时，触发物理内存页的换入换出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B49A0C-3E3F-A14C-A5BD-E7E71611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896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1B477-41D1-B940-8675-CA586966D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OS</a:t>
            </a:r>
            <a:r>
              <a:rPr kumimoji="1" lang="zh-CN" altLang="en-US" dirty="0"/>
              <a:t>职责：分配物理内存资源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EF446C-97F6-F34F-B88C-070FA5995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400" dirty="0"/>
              <a:t>引入虚拟内存后，物理内存分配主要在以下四个场景出现：</a:t>
            </a:r>
            <a:endParaRPr kumimoji="1" lang="en-US" altLang="zh-CN" sz="24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/>
              <a:t>用户态应用程序触发</a:t>
            </a:r>
            <a:r>
              <a:rPr kumimoji="1" lang="en-US" altLang="zh-CN" sz="2000" dirty="0"/>
              <a:t>on-demand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paging</a:t>
            </a:r>
            <a:r>
              <a:rPr kumimoji="1" lang="zh-CN" altLang="en-US" sz="2000" dirty="0"/>
              <a:t>（延迟映射）时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此时内核需要分配物理内存页，映射到对应的虚拟页</a:t>
            </a:r>
            <a:endParaRPr kumimoji="1" lang="en-US" altLang="zh-CN" sz="18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/>
              <a:t>内核自己申请内存并使用时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如用于内核自身的数据结构，通常通过</a:t>
            </a:r>
            <a:r>
              <a:rPr kumimoji="1" lang="en-US" altLang="zh-CN" sz="1800" dirty="0" err="1"/>
              <a:t>kmalloc</a:t>
            </a:r>
            <a:r>
              <a:rPr kumimoji="1" lang="en-US" altLang="zh-CN" sz="1800" dirty="0"/>
              <a:t>()</a:t>
            </a:r>
            <a:r>
              <a:rPr kumimoji="1" lang="zh-CN" altLang="en-US" sz="1800" dirty="0"/>
              <a:t>完成</a:t>
            </a:r>
            <a:endParaRPr kumimoji="1" lang="en-US" altLang="zh-CN" sz="18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/>
              <a:t>发生换页（</a:t>
            </a:r>
            <a:r>
              <a:rPr kumimoji="1" lang="en-US" altLang="zh-CN" sz="2000" dirty="0"/>
              <a:t>swapping</a:t>
            </a:r>
            <a:r>
              <a:rPr kumimoji="1" lang="zh-CN" altLang="en-US" sz="2000" dirty="0"/>
              <a:t>）时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通过磁盘来扩展物理内存的容量</a:t>
            </a:r>
            <a:endParaRPr kumimoji="1" lang="en-US" altLang="zh-CN" sz="18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/>
              <a:t>内核申请用于设备的</a:t>
            </a:r>
            <a:r>
              <a:rPr kumimoji="1" lang="en-US" altLang="zh-CN" sz="2000" dirty="0"/>
              <a:t>DMA</a:t>
            </a:r>
            <a:r>
              <a:rPr kumimoji="1" lang="zh-CN" altLang="en-US" sz="2000" dirty="0"/>
              <a:t>内存时</a:t>
            </a:r>
            <a:endParaRPr kumimoji="1" lang="en-US" altLang="zh-CN" sz="2000" dirty="0"/>
          </a:p>
          <a:p>
            <a:pPr lvl="2"/>
            <a:r>
              <a:rPr kumimoji="1" lang="en-US" altLang="zh-CN" sz="1800" dirty="0"/>
              <a:t>DMA</a:t>
            </a:r>
            <a:r>
              <a:rPr kumimoji="1" lang="zh-CN" altLang="en-US" sz="1800" dirty="0"/>
              <a:t>内存通常需要连续的物理页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E981EE-79CF-2347-A146-5320ACD5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989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84600-E16E-C045-9A09-89F57BF8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换页示例：换出与换入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DDE630-238C-8C43-BF7B-3D35A413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296E06-1FD1-F24E-9986-592A5E4CB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1356"/>
            <a:ext cx="8686800" cy="34711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B7F1AB-2E32-9F4A-8F67-CCE9E63C3D8A}"/>
              </a:ext>
            </a:extLst>
          </p:cNvPr>
          <p:cNvSpPr txBox="1"/>
          <p:nvPr/>
        </p:nvSpPr>
        <p:spPr>
          <a:xfrm>
            <a:off x="1306766" y="1253006"/>
            <a:ext cx="3129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A5148E-6EE6-984A-8222-8227551802BD}"/>
              </a:ext>
            </a:extLst>
          </p:cNvPr>
          <p:cNvSpPr txBox="1"/>
          <p:nvPr/>
        </p:nvSpPr>
        <p:spPr>
          <a:xfrm>
            <a:off x="4354022" y="1253006"/>
            <a:ext cx="3129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23EB8C-D644-8C48-B8C5-298B97C9A699}"/>
              </a:ext>
            </a:extLst>
          </p:cNvPr>
          <p:cNvSpPr txBox="1"/>
          <p:nvPr/>
        </p:nvSpPr>
        <p:spPr>
          <a:xfrm>
            <a:off x="7620000" y="1253006"/>
            <a:ext cx="3129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9D44AD-3DDB-2029-7508-AAB863ACF5B5}"/>
              </a:ext>
            </a:extLst>
          </p:cNvPr>
          <p:cNvSpPr/>
          <p:nvPr/>
        </p:nvSpPr>
        <p:spPr>
          <a:xfrm>
            <a:off x="2699792" y="1129308"/>
            <a:ext cx="3096344" cy="416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2A39F02-81AB-60A4-D37A-35C6C7D5B9D5}"/>
              </a:ext>
            </a:extLst>
          </p:cNvPr>
          <p:cNvSpPr/>
          <p:nvPr/>
        </p:nvSpPr>
        <p:spPr>
          <a:xfrm>
            <a:off x="5890353" y="1099592"/>
            <a:ext cx="3096344" cy="416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BB7F3928-36BA-B8C5-FEE1-A5BEB2AA8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45" y="1267795"/>
            <a:ext cx="5638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5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07C5A-AC6D-C842-BA02-2B5ADD75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1.</a:t>
            </a:r>
            <a:r>
              <a:rPr kumimoji="1" lang="zh-CN" altLang="en-US" dirty="0"/>
              <a:t> 如何判断缺页异常是由于换页引起的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7429B1-7CFD-1F49-983E-A4485D8AF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导致缺页异常的三种可能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访问非法虚拟地址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按需分配（尚未分配真正的物理页）</a:t>
            </a:r>
            <a:endParaRPr kumimoji="1" lang="en-US" altLang="zh-CN" dirty="0"/>
          </a:p>
          <a:p>
            <a:pPr lvl="1"/>
            <a:r>
              <a:rPr kumimoji="1" lang="zh-CN" altLang="en-US" dirty="0">
                <a:highlight>
                  <a:srgbClr val="FFFF00"/>
                </a:highlight>
              </a:rPr>
              <a:t>内存页数据被换出到磁盘上（第三种）</a:t>
            </a:r>
            <a:endParaRPr kumimoji="1" lang="en-US" altLang="zh-CN" dirty="0">
              <a:highlight>
                <a:srgbClr val="FFFF00"/>
              </a:highlight>
            </a:endParaRPr>
          </a:p>
          <a:p>
            <a:r>
              <a:rPr kumimoji="1" lang="en-US" altLang="zh-CN" dirty="0">
                <a:solidFill>
                  <a:srgbClr val="BD374B"/>
                </a:solidFill>
                <a:latin typeface="+mn-ea"/>
                <a:ea typeface="+mn-ea"/>
              </a:rPr>
              <a:t>OS</a:t>
            </a:r>
            <a:r>
              <a:rPr kumimoji="1" lang="zh-CN" altLang="en-US" dirty="0">
                <a:solidFill>
                  <a:srgbClr val="BD374B"/>
                </a:solidFill>
                <a:latin typeface="+mn-ea"/>
                <a:ea typeface="+mn-ea"/>
              </a:rPr>
              <a:t>如何区分？</a:t>
            </a:r>
            <a:endParaRPr kumimoji="1" lang="en-US" altLang="zh-CN" dirty="0">
              <a:solidFill>
                <a:srgbClr val="BD374B"/>
              </a:solidFill>
              <a:latin typeface="+mn-ea"/>
              <a:ea typeface="+mn-ea"/>
            </a:endParaRPr>
          </a:p>
          <a:p>
            <a:pPr lvl="1"/>
            <a:r>
              <a:rPr kumimoji="1" lang="zh-CN" altLang="en-US" dirty="0"/>
              <a:t>利用</a:t>
            </a:r>
            <a:r>
              <a:rPr kumimoji="1" lang="en-US" altLang="zh-CN" dirty="0"/>
              <a:t>VMA</a:t>
            </a:r>
            <a:r>
              <a:rPr kumimoji="1" lang="zh-CN" altLang="en-US" dirty="0"/>
              <a:t>区分是否为合法虚拟地址（合法缺页异常）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</a:t>
            </a:r>
            <a:r>
              <a:rPr kumimoji="1" lang="zh-CN" altLang="en-US" dirty="0">
                <a:highlight>
                  <a:srgbClr val="FFFF00"/>
                </a:highlight>
              </a:rPr>
              <a:t>页表项内容区分是按需分配还是需要换入</a:t>
            </a:r>
            <a:endParaRPr kumimoji="1" lang="en-US" altLang="zh-CN" dirty="0">
              <a:highlight>
                <a:srgbClr val="FFFF00"/>
              </a:highlight>
            </a:endParaRP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702996-5648-1843-9564-0B455B70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57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DBB783-BAC3-EE9D-2576-CA237B987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CA774E-B519-8F22-1A72-2BF7AC4A7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zh-CN" altLang="en-US" dirty="0">
                <a:latin typeface="+mn-ea"/>
                <a:ea typeface="+mn-ea"/>
              </a:rPr>
              <a:t>应用进程地址空间中的虚拟页可能存在四种状态</a:t>
            </a:r>
            <a:r>
              <a:rPr kumimoji="1" lang="zh-CN" altLang="en-US" b="0" dirty="0">
                <a:latin typeface="+mn-ea"/>
                <a:ea typeface="+mn-ea"/>
              </a:rPr>
              <a:t>，分别是：</a:t>
            </a:r>
          </a:p>
          <a:p>
            <a:pPr marL="0" indent="0">
              <a:buNone/>
            </a:pPr>
            <a:r>
              <a:rPr kumimoji="1" lang="en-US" altLang="zh-CN" b="0" dirty="0">
                <a:latin typeface="+mn-ea"/>
                <a:ea typeface="+mn-ea"/>
              </a:rPr>
              <a:t>1. </a:t>
            </a:r>
            <a:r>
              <a:rPr kumimoji="1" lang="zh-CN" altLang="en-US" b="0" dirty="0">
                <a:latin typeface="+mn-ea"/>
                <a:ea typeface="+mn-ea"/>
              </a:rPr>
              <a:t>未分配；</a:t>
            </a:r>
          </a:p>
          <a:p>
            <a:pPr marL="0" indent="0">
              <a:buNone/>
            </a:pPr>
            <a:r>
              <a:rPr kumimoji="1" lang="en-US" altLang="zh-CN" b="0" dirty="0">
                <a:latin typeface="+mn-ea"/>
                <a:ea typeface="+mn-ea"/>
              </a:rPr>
              <a:t>2. </a:t>
            </a:r>
            <a:r>
              <a:rPr kumimoji="1" lang="zh-CN" altLang="en-US" b="0" dirty="0">
                <a:latin typeface="+mn-ea"/>
                <a:ea typeface="+mn-ea"/>
              </a:rPr>
              <a:t>已分配但尚未为其分配物理页；</a:t>
            </a:r>
          </a:p>
          <a:p>
            <a:pPr marL="0" indent="0">
              <a:buNone/>
            </a:pPr>
            <a:r>
              <a:rPr kumimoji="1" lang="en-US" altLang="zh-CN" b="0" dirty="0">
                <a:latin typeface="+mn-ea"/>
                <a:ea typeface="+mn-ea"/>
              </a:rPr>
              <a:t>3. </a:t>
            </a:r>
            <a:r>
              <a:rPr kumimoji="1" lang="zh-CN" altLang="en-US" b="0" dirty="0">
                <a:latin typeface="+mn-ea"/>
                <a:ea typeface="+mn-ea"/>
              </a:rPr>
              <a:t>已分配且映射到物理页；</a:t>
            </a:r>
          </a:p>
          <a:p>
            <a:pPr marL="0" indent="0">
              <a:buNone/>
            </a:pPr>
            <a:r>
              <a:rPr kumimoji="1" lang="en-US" altLang="zh-CN" b="0" dirty="0">
                <a:latin typeface="+mn-ea"/>
                <a:ea typeface="+mn-ea"/>
              </a:rPr>
              <a:t>4. </a:t>
            </a:r>
            <a:r>
              <a:rPr kumimoji="1" lang="zh-CN" altLang="en-US" b="0" dirty="0">
                <a:latin typeface="+mn-ea"/>
                <a:ea typeface="+mn-ea"/>
              </a:rPr>
              <a:t>已分配但对应物理页被换出。</a:t>
            </a:r>
            <a:endParaRPr kumimoji="1" lang="en-US" altLang="zh-CN" b="0" dirty="0">
              <a:latin typeface="+mn-ea"/>
              <a:ea typeface="+mn-ea"/>
            </a:endParaRPr>
          </a:p>
          <a:p>
            <a:pPr marL="0" indent="0">
              <a:buNone/>
            </a:pPr>
            <a:endParaRPr kumimoji="1" lang="en-US" altLang="zh-CN" b="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kumimoji="1" lang="zh-CN" altLang="en-US" b="0" dirty="0">
                <a:latin typeface="+mn-ea"/>
                <a:ea typeface="+mn-ea"/>
              </a:rPr>
              <a:t>请问当应用进程访问某虚拟页时，在上述四种状态下，操作系统会分别做什么？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C2411-2871-1C26-C10D-ADDE25F1E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679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48D31-0427-1118-7CF3-E92284E6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：何时进行换出操作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9ECEA1-8B4D-47E5-13E6-EDE8491C3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策略</a:t>
            </a:r>
            <a:r>
              <a:rPr kumimoji="1" lang="en-US" altLang="zh-CN" dirty="0"/>
              <a:t>A</a:t>
            </a: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当用完所有物理页后，再按需换出</a:t>
            </a:r>
            <a:endParaRPr kumimoji="1" lang="en-US" altLang="zh-CN" sz="2000" dirty="0">
              <a:latin typeface="+mn-ea"/>
              <a:ea typeface="+mn-ea"/>
            </a:endParaRP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回顾：</a:t>
            </a:r>
            <a:r>
              <a:rPr kumimoji="1" lang="en-US" altLang="zh-CN" sz="2000" dirty="0" err="1">
                <a:latin typeface="+mn-ea"/>
                <a:ea typeface="+mn-ea"/>
              </a:rPr>
              <a:t>alloc_page</a:t>
            </a:r>
            <a:r>
              <a:rPr kumimoji="1" lang="zh-CN" altLang="en-US" sz="2000" dirty="0">
                <a:latin typeface="+mn-ea"/>
                <a:ea typeface="+mn-ea"/>
              </a:rPr>
              <a:t>，通过伙伴系统进行内存分配</a:t>
            </a:r>
            <a:endParaRPr kumimoji="1" lang="en-US" altLang="zh-CN" sz="2000" dirty="0">
              <a:latin typeface="+mn-ea"/>
              <a:ea typeface="+mn-ea"/>
            </a:endParaRP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问题：当内存资源紧张时，大部分物理页分配操作都需要触发换出，造成分配时延高</a:t>
            </a:r>
            <a:endParaRPr kumimoji="1" lang="en-US" altLang="zh-CN" sz="2000" dirty="0">
              <a:latin typeface="+mn-ea"/>
              <a:ea typeface="+mn-ea"/>
            </a:endParaRPr>
          </a:p>
          <a:p>
            <a:r>
              <a:rPr kumimoji="1" lang="zh-CN" altLang="en-US" sz="2200" dirty="0">
                <a:latin typeface="+mn-ea"/>
                <a:ea typeface="+mn-ea"/>
              </a:rPr>
              <a:t>策略</a:t>
            </a:r>
            <a:r>
              <a:rPr kumimoji="1" lang="en-US" altLang="zh-CN" sz="2200" dirty="0">
                <a:latin typeface="+mn-ea"/>
                <a:ea typeface="+mn-ea"/>
              </a:rPr>
              <a:t>B</a:t>
            </a: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设立阈值，在空闲的物理页数量低于阈值时，操作系统择机（如系统空闲时） 换出部分页，直到空闲页数量超过阈值</a:t>
            </a:r>
            <a:endParaRPr kumimoji="1" lang="en-US" altLang="zh-CN" sz="2000" dirty="0">
              <a:latin typeface="+mn-ea"/>
              <a:ea typeface="+mn-ea"/>
            </a:endParaRPr>
          </a:p>
          <a:p>
            <a:pPr lvl="1"/>
            <a:r>
              <a:rPr kumimoji="1" lang="en-US" altLang="zh-CN" sz="2000" dirty="0">
                <a:latin typeface="+mn-ea"/>
                <a:ea typeface="+mn-ea"/>
              </a:rPr>
              <a:t>Linux</a:t>
            </a:r>
            <a:r>
              <a:rPr kumimoji="1" lang="zh-CN" altLang="en-US" sz="2000" dirty="0">
                <a:latin typeface="+mn-ea"/>
                <a:ea typeface="+mn-ea"/>
              </a:rPr>
              <a:t> </a:t>
            </a:r>
            <a:r>
              <a:rPr kumimoji="1" lang="en-US" altLang="zh-CN" sz="2000" dirty="0">
                <a:latin typeface="+mn-ea"/>
                <a:ea typeface="+mn-ea"/>
              </a:rPr>
              <a:t>Watermark</a:t>
            </a:r>
            <a:r>
              <a:rPr kumimoji="1" lang="zh-CN" altLang="en-US" sz="2000" dirty="0">
                <a:latin typeface="+mn-ea"/>
                <a:ea typeface="+mn-ea"/>
              </a:rPr>
              <a:t>：高水位线、低水位线、</a:t>
            </a: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zh-CN" altLang="en-US" sz="2000" dirty="0">
                <a:latin typeface="+mn-ea"/>
                <a:ea typeface="+mn-ea"/>
              </a:rPr>
              <a:t>最小水位线</a:t>
            </a:r>
            <a:endParaRPr kumimoji="1" lang="en-US" altLang="zh-CN" sz="2000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253C99-0E55-7121-9C00-F0D75E690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7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62928-8215-F017-A0D8-9A980995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/>
              <a:t>回顾：延迟映射 </a:t>
            </a:r>
            <a:r>
              <a:rPr kumimoji="1" lang="en-US" altLang="zh-CN" sz="3600" dirty="0"/>
              <a:t>vs.</a:t>
            </a:r>
            <a:r>
              <a:rPr kumimoji="1" lang="zh-CN" altLang="en-US" sz="3600" dirty="0"/>
              <a:t> 立即映射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542AC-1379-420C-AB09-6E3AC182C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6346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优势：节约内存资源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劣势：缺页异常导致访问延迟增加（</a:t>
            </a:r>
            <a:r>
              <a:rPr kumimoji="1" lang="zh-CN" altLang="en-US" sz="2400" dirty="0">
                <a:highlight>
                  <a:srgbClr val="FFFF00"/>
                </a:highlight>
              </a:rPr>
              <a:t>换页面临相似问题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如何取得平衡？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C00000"/>
                </a:solidFill>
              </a:rPr>
              <a:t>应用程序访存具有时空局部性（</a:t>
            </a:r>
            <a:r>
              <a:rPr kumimoji="1" lang="en-US" altLang="zh-CN" sz="2000" dirty="0">
                <a:solidFill>
                  <a:srgbClr val="C00000"/>
                </a:solidFill>
              </a:rPr>
              <a:t>Locality</a:t>
            </a:r>
            <a:r>
              <a:rPr kumimoji="1" lang="zh-CN" altLang="en-US" sz="2000" dirty="0">
                <a:solidFill>
                  <a:srgbClr val="C00000"/>
                </a:solidFill>
              </a:rPr>
              <a:t>）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在缺页异常处理函数中采用</a:t>
            </a:r>
            <a:r>
              <a:rPr kumimoji="1" lang="zh-CN" altLang="en-US" sz="2000" dirty="0">
                <a:solidFill>
                  <a:srgbClr val="C00000"/>
                </a:solidFill>
              </a:rPr>
              <a:t>预先映射</a:t>
            </a:r>
            <a:r>
              <a:rPr kumimoji="1" lang="zh-CN" altLang="en-US" sz="2000" dirty="0"/>
              <a:t>的策略（预测相邻的虚拟页也会被访问，提前映射）</a:t>
            </a: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r>
              <a:rPr kumimoji="1" lang="zh-CN" altLang="en-US" sz="1800" dirty="0"/>
              <a:t>在节约内存和减少缺页异常次数之间取得平衡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E047B9-06B4-7E06-F81D-0F54DC7F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8582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62928-8215-F017-A0D8-9A980995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：换页机制的代价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542AC-1379-420C-AB09-6E3AC182C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634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优势：突破物理内存容量限制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劣势：缺页异常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磁盘操作导致访问</a:t>
            </a:r>
            <a:r>
              <a:rPr kumimoji="1" lang="zh-CN" altLang="en-US" sz="2400" dirty="0">
                <a:highlight>
                  <a:srgbClr val="FFFF00"/>
                </a:highlight>
              </a:rPr>
              <a:t>延迟增加</a:t>
            </a:r>
            <a:endParaRPr kumimoji="1" lang="en-US" altLang="zh-CN" sz="2400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如何取得平衡？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C00000"/>
                </a:solidFill>
              </a:rPr>
              <a:t>预取机制 （</a:t>
            </a:r>
            <a:r>
              <a:rPr kumimoji="1" lang="en-US" altLang="zh-CN" sz="2000" dirty="0">
                <a:solidFill>
                  <a:srgbClr val="C00000"/>
                </a:solidFill>
              </a:rPr>
              <a:t>Prefetching</a:t>
            </a:r>
            <a:r>
              <a:rPr kumimoji="1" lang="zh-CN" altLang="en-US" sz="2000" dirty="0">
                <a:solidFill>
                  <a:srgbClr val="C00000"/>
                </a:solidFill>
              </a:rPr>
              <a:t>）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 sz="1800" dirty="0">
                <a:latin typeface="+mn-ea"/>
                <a:ea typeface="+mn-ea"/>
              </a:rPr>
              <a:t>预测接卸来进程要使用的页，提前换入</a:t>
            </a:r>
            <a:endParaRPr kumimoji="1" lang="en-US" altLang="zh-CN" sz="2400" dirty="0">
              <a:solidFill>
                <a:srgbClr val="C00000"/>
              </a:solidFill>
              <a:latin typeface="+mn-ea"/>
              <a:ea typeface="+mn-ea"/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/>
                </a:solidFill>
              </a:rPr>
              <a:t>在缺页异常处理函数中，根据应用程序访存具有的空间本地性进行预取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kumimoji="1" lang="en-US" altLang="zh-CN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E047B9-06B4-7E06-F81D-0F54DC7F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015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CBF36-836A-A8BB-B4F1-D783C53A2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：如何选择换出的页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6A2915-6E22-A840-FF20-3EBDC798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页替换策略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选择一些物理页换出到磁盘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猜测哪些页面</a:t>
            </a:r>
            <a:r>
              <a:rPr kumimoji="1" lang="zh-CN" altLang="en-US" b="1" dirty="0">
                <a:highlight>
                  <a:srgbClr val="FFFF00"/>
                </a:highlight>
              </a:rPr>
              <a:t>应该</a:t>
            </a:r>
            <a:r>
              <a:rPr kumimoji="1" lang="zh-CN" altLang="en-US" dirty="0">
                <a:highlight>
                  <a:srgbClr val="FFFF00"/>
                </a:highlight>
              </a:rPr>
              <a:t>被换出</a:t>
            </a:r>
            <a:r>
              <a:rPr kumimoji="1" lang="zh-CN" altLang="en-US" dirty="0"/>
              <a:t>（短期内大概率不会被访问）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策略实现的开销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5D2094-D320-6766-EB72-0839605B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442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03C28-A504-0343-9DF6-3FE1C64E2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理想的换页策略（</a:t>
            </a:r>
            <a:r>
              <a:rPr kumimoji="1" lang="en-US" altLang="zh-CN" dirty="0"/>
              <a:t>OPT</a:t>
            </a:r>
            <a:r>
              <a:rPr kumimoji="1" lang="zh-CN" altLang="en-US" dirty="0"/>
              <a:t>策略）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D819CB5-2F0D-5F41-99EF-028DA77FE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3" y="3044816"/>
            <a:ext cx="8817354" cy="2106325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60AB3B-A95C-C440-932B-DF0557EB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0A2E6A-7A1C-2D46-ADC1-3317641510BE}"/>
              </a:ext>
            </a:extLst>
          </p:cNvPr>
          <p:cNvSpPr txBox="1"/>
          <p:nvPr/>
        </p:nvSpPr>
        <p:spPr>
          <a:xfrm>
            <a:off x="322920" y="1248096"/>
            <a:ext cx="5827236" cy="14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假设物理内存中可以存放</a:t>
            </a:r>
            <a:r>
              <a:rPr kumimoji="1" lang="zh-CN" altLang="en-US" sz="2000" dirty="0">
                <a:highlight>
                  <a:srgbClr val="FFFF00"/>
                </a:highlight>
                <a:latin typeface="+mn-ea"/>
              </a:rPr>
              <a:t>三个物理页</a:t>
            </a:r>
            <a:r>
              <a:rPr kumimoji="1" lang="zh-CN" altLang="en-US" sz="2000" dirty="0">
                <a:latin typeface="+mn-ea"/>
              </a:rPr>
              <a:t>，初始为空，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某应用程序一共需要访问物理页面 </a:t>
            </a:r>
            <a:r>
              <a:rPr kumimoji="1" lang="en-US" altLang="zh-CN" sz="2000" dirty="0">
                <a:latin typeface="+mn-ea"/>
              </a:rPr>
              <a:t>1</a:t>
            </a:r>
            <a:r>
              <a:rPr kumimoji="1" lang="zh-CN" altLang="en-US" sz="2000" dirty="0">
                <a:latin typeface="+mn-ea"/>
              </a:rPr>
              <a:t>～</a:t>
            </a:r>
            <a:r>
              <a:rPr kumimoji="1" lang="en-US" altLang="zh-CN" sz="2000" dirty="0">
                <a:latin typeface="+mn-ea"/>
              </a:rPr>
              <a:t>5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+mn-ea"/>
              </a:rPr>
              <a:t>OPT</a:t>
            </a:r>
            <a:r>
              <a:rPr kumimoji="1" lang="zh-CN" altLang="en-US" sz="2000" dirty="0">
                <a:latin typeface="+mn-ea"/>
              </a:rPr>
              <a:t>：优先换出未来最长时间内不会再访问的页面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F40A5D7-A487-AC49-987A-D2F10F35E202}"/>
              </a:ext>
            </a:extLst>
          </p:cNvPr>
          <p:cNvCxnSpPr>
            <a:cxnSpLocks/>
          </p:cNvCxnSpPr>
          <p:nvPr/>
        </p:nvCxnSpPr>
        <p:spPr>
          <a:xfrm>
            <a:off x="323528" y="2929508"/>
            <a:ext cx="84969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530832F2-5FCF-0ACF-3991-56A50A79C662}"/>
              </a:ext>
            </a:extLst>
          </p:cNvPr>
          <p:cNvSpPr/>
          <p:nvPr/>
        </p:nvSpPr>
        <p:spPr>
          <a:xfrm>
            <a:off x="2771800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C4A117-EBE0-81F4-BCDF-984EFACDE68C}"/>
              </a:ext>
            </a:extLst>
          </p:cNvPr>
          <p:cNvSpPr/>
          <p:nvPr/>
        </p:nvSpPr>
        <p:spPr>
          <a:xfrm>
            <a:off x="3266219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3EACB4-2D67-64B4-F606-07A13A70CFA7}"/>
              </a:ext>
            </a:extLst>
          </p:cNvPr>
          <p:cNvSpPr/>
          <p:nvPr/>
        </p:nvSpPr>
        <p:spPr>
          <a:xfrm>
            <a:off x="3760638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9DFC85-7C6A-1F47-1B2B-551E779798D3}"/>
              </a:ext>
            </a:extLst>
          </p:cNvPr>
          <p:cNvSpPr/>
          <p:nvPr/>
        </p:nvSpPr>
        <p:spPr>
          <a:xfrm>
            <a:off x="4255057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74EF92-B2CB-6F16-1E01-432CEF97ED8F}"/>
              </a:ext>
            </a:extLst>
          </p:cNvPr>
          <p:cNvSpPr/>
          <p:nvPr/>
        </p:nvSpPr>
        <p:spPr>
          <a:xfrm>
            <a:off x="4749476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68D11B7-0363-66B1-5AA9-C81BB778F8E3}"/>
              </a:ext>
            </a:extLst>
          </p:cNvPr>
          <p:cNvSpPr/>
          <p:nvPr/>
        </p:nvSpPr>
        <p:spPr>
          <a:xfrm>
            <a:off x="5243893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219E2B-BAE6-7C2F-995C-694F07FA4886}"/>
              </a:ext>
            </a:extLst>
          </p:cNvPr>
          <p:cNvSpPr/>
          <p:nvPr/>
        </p:nvSpPr>
        <p:spPr>
          <a:xfrm>
            <a:off x="5854667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F60676-B231-AD93-41E0-CCBF1B037775}"/>
              </a:ext>
            </a:extLst>
          </p:cNvPr>
          <p:cNvSpPr/>
          <p:nvPr/>
        </p:nvSpPr>
        <p:spPr>
          <a:xfrm>
            <a:off x="6349086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B54519-E16F-A039-CA7F-24EA0F923864}"/>
              </a:ext>
            </a:extLst>
          </p:cNvPr>
          <p:cNvSpPr/>
          <p:nvPr/>
        </p:nvSpPr>
        <p:spPr>
          <a:xfrm>
            <a:off x="6843505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71164C0-4FF7-699E-E408-A056EF31E2C4}"/>
              </a:ext>
            </a:extLst>
          </p:cNvPr>
          <p:cNvSpPr/>
          <p:nvPr/>
        </p:nvSpPr>
        <p:spPr>
          <a:xfrm>
            <a:off x="7337924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ECB3E4E-6142-8413-C090-F57129B1CA00}"/>
              </a:ext>
            </a:extLst>
          </p:cNvPr>
          <p:cNvSpPr/>
          <p:nvPr/>
        </p:nvSpPr>
        <p:spPr>
          <a:xfrm>
            <a:off x="7832343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DD1B1AE-3BB8-6C57-BE76-975DB0F3B08C}"/>
              </a:ext>
            </a:extLst>
          </p:cNvPr>
          <p:cNvSpPr/>
          <p:nvPr/>
        </p:nvSpPr>
        <p:spPr>
          <a:xfrm>
            <a:off x="8326760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19" descr="表格&#10;&#10;描述已自动生成">
            <a:extLst>
              <a:ext uri="{FF2B5EF4-FFF2-40B4-BE49-F238E27FC236}">
                <a16:creationId xmlns:a16="http://schemas.microsoft.com/office/drawing/2014/main" id="{16AE5B46-3F33-662F-AA1E-6858C6863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" y="113767"/>
            <a:ext cx="8915282" cy="5652906"/>
          </a:xfrm>
          <a:prstGeom prst="rect">
            <a:avLst/>
          </a:prstGeom>
        </p:spPr>
      </p:pic>
      <p:pic>
        <p:nvPicPr>
          <p:cNvPr id="22" name="图片 21" descr="文本, 表格&#10;&#10;描述已自动生成">
            <a:extLst>
              <a:ext uri="{FF2B5EF4-FFF2-40B4-BE49-F238E27FC236}">
                <a16:creationId xmlns:a16="http://schemas.microsoft.com/office/drawing/2014/main" id="{3494838B-81E3-FDDE-44B6-15042DA52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2" y="0"/>
            <a:ext cx="9086028" cy="589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E6DC8-BD73-604D-8FDD-E7B08472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FIFO</a:t>
            </a:r>
            <a:r>
              <a:rPr kumimoji="1" lang="zh-CN" altLang="en-US" dirty="0"/>
              <a:t>策略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D0E10B5-FD62-7448-B0B9-D5D7424C8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" y="2980703"/>
            <a:ext cx="8976485" cy="2253061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6CF01-6558-2241-B1A3-0F633F62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02E02A8-9AB4-C042-BB69-CA3C39CEADA0}"/>
              </a:ext>
            </a:extLst>
          </p:cNvPr>
          <p:cNvCxnSpPr>
            <a:cxnSpLocks/>
          </p:cNvCxnSpPr>
          <p:nvPr/>
        </p:nvCxnSpPr>
        <p:spPr>
          <a:xfrm>
            <a:off x="323528" y="2926482"/>
            <a:ext cx="8424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BB4D90B-FE07-2B4E-B49C-C43CE35CC092}"/>
              </a:ext>
            </a:extLst>
          </p:cNvPr>
          <p:cNvSpPr txBox="1"/>
          <p:nvPr/>
        </p:nvSpPr>
        <p:spPr>
          <a:xfrm>
            <a:off x="276140" y="1205154"/>
            <a:ext cx="6340197" cy="14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操作系统维护一个队列用于记录换入内存的物理页号，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每换入一个物理页就把其页号加到队尾，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因此最先换进的物理页号总是处于队头位置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22D6D2-D49B-D6ED-365E-48447FB9FABD}"/>
              </a:ext>
            </a:extLst>
          </p:cNvPr>
          <p:cNvSpPr/>
          <p:nvPr/>
        </p:nvSpPr>
        <p:spPr>
          <a:xfrm>
            <a:off x="2771800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6CD1B9-44A4-89A4-FEC3-A6AB83DC0FBB}"/>
              </a:ext>
            </a:extLst>
          </p:cNvPr>
          <p:cNvSpPr/>
          <p:nvPr/>
        </p:nvSpPr>
        <p:spPr>
          <a:xfrm>
            <a:off x="3266219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C6E5D5-AB04-2D46-3A9E-BB7BB096D571}"/>
              </a:ext>
            </a:extLst>
          </p:cNvPr>
          <p:cNvSpPr/>
          <p:nvPr/>
        </p:nvSpPr>
        <p:spPr>
          <a:xfrm>
            <a:off x="3760638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162E5C-386E-8B63-85D0-0D6198F3DFAA}"/>
              </a:ext>
            </a:extLst>
          </p:cNvPr>
          <p:cNvSpPr/>
          <p:nvPr/>
        </p:nvSpPr>
        <p:spPr>
          <a:xfrm>
            <a:off x="4255057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713DD5-9393-00AA-A54B-6048BA0B9333}"/>
              </a:ext>
            </a:extLst>
          </p:cNvPr>
          <p:cNvSpPr/>
          <p:nvPr/>
        </p:nvSpPr>
        <p:spPr>
          <a:xfrm>
            <a:off x="4749476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02D393-51E4-A103-3226-4631ECC7CBB1}"/>
              </a:ext>
            </a:extLst>
          </p:cNvPr>
          <p:cNvSpPr/>
          <p:nvPr/>
        </p:nvSpPr>
        <p:spPr>
          <a:xfrm>
            <a:off x="5243893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3D4C7D8-183E-B860-1D61-1350AD863FC1}"/>
              </a:ext>
            </a:extLst>
          </p:cNvPr>
          <p:cNvSpPr/>
          <p:nvPr/>
        </p:nvSpPr>
        <p:spPr>
          <a:xfrm>
            <a:off x="5854667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1F65C34-E4BA-7F27-577B-B510D42EC066}"/>
              </a:ext>
            </a:extLst>
          </p:cNvPr>
          <p:cNvSpPr/>
          <p:nvPr/>
        </p:nvSpPr>
        <p:spPr>
          <a:xfrm>
            <a:off x="6349086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12E03C7-EC0B-8C12-1226-6CE0F3049599}"/>
              </a:ext>
            </a:extLst>
          </p:cNvPr>
          <p:cNvSpPr/>
          <p:nvPr/>
        </p:nvSpPr>
        <p:spPr>
          <a:xfrm>
            <a:off x="6843505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2A8C6EC-CA16-6B45-4FCC-B834E776BD7D}"/>
              </a:ext>
            </a:extLst>
          </p:cNvPr>
          <p:cNvSpPr/>
          <p:nvPr/>
        </p:nvSpPr>
        <p:spPr>
          <a:xfrm>
            <a:off x="7337924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0934ED3-CBDC-90E5-0937-693329DC5A1A}"/>
              </a:ext>
            </a:extLst>
          </p:cNvPr>
          <p:cNvSpPr/>
          <p:nvPr/>
        </p:nvSpPr>
        <p:spPr>
          <a:xfrm>
            <a:off x="7832343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BE97000-006B-C7F2-6749-E9AEC074B9DE}"/>
              </a:ext>
            </a:extLst>
          </p:cNvPr>
          <p:cNvSpPr/>
          <p:nvPr/>
        </p:nvSpPr>
        <p:spPr>
          <a:xfrm>
            <a:off x="8326760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19" descr="文本, 应用程序&#10;&#10;描述已自动生成">
            <a:extLst>
              <a:ext uri="{FF2B5EF4-FFF2-40B4-BE49-F238E27FC236}">
                <a16:creationId xmlns:a16="http://schemas.microsoft.com/office/drawing/2014/main" id="{DE7840DD-F5CB-1599-D06D-9E604FC34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18" y="-2875"/>
            <a:ext cx="8765161" cy="560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6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29B1E-7915-A845-8D58-8000DB09C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Belady’s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Anomaly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3B951E-4CC2-334F-851C-007ACC990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访问顺序：</a:t>
            </a:r>
            <a:r>
              <a:rPr kumimoji="1" lang="en-US" altLang="zh-CN" sz="2400" dirty="0"/>
              <a:t>1, 2, 3, 4, 1, 2, 5, 1, 2, 3, 4, 5</a:t>
            </a:r>
          </a:p>
          <a:p>
            <a:pPr lvl="1"/>
            <a:r>
              <a:rPr kumimoji="1" lang="en" altLang="zh-CN" sz="2000" dirty="0"/>
              <a:t>3</a:t>
            </a:r>
            <a:r>
              <a:rPr kumimoji="1" lang="zh-CN" altLang="en" sz="2000" dirty="0"/>
              <a:t>个物理</a:t>
            </a:r>
            <a:r>
              <a:rPr kumimoji="1" lang="zh-CN" altLang="en-US" sz="2000" dirty="0"/>
              <a:t>页：几次缺页异常？</a:t>
            </a:r>
            <a:endParaRPr kumimoji="1" lang="en" altLang="zh-CN" sz="2000" dirty="0"/>
          </a:p>
          <a:p>
            <a:pPr lvl="1"/>
            <a:r>
              <a:rPr kumimoji="1" lang="en" altLang="zh-CN" sz="2000" dirty="0"/>
              <a:t>4</a:t>
            </a:r>
            <a:r>
              <a:rPr kumimoji="1" lang="zh-CN" altLang="en" sz="2000" dirty="0"/>
              <a:t>个物理页</a:t>
            </a:r>
            <a:r>
              <a:rPr kumimoji="1" lang="zh-CN" altLang="en-US" sz="2000" dirty="0"/>
              <a:t>：几次缺页异常？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3DE149-5FEC-1F46-BA87-549C33DD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5CE9FC-CA46-8740-99C1-B60072684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730294"/>
            <a:ext cx="3325477" cy="21830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7215259-9EB7-32F3-B0BC-B06D456B7D64}"/>
              </a:ext>
            </a:extLst>
          </p:cNvPr>
          <p:cNvSpPr txBox="1"/>
          <p:nvPr/>
        </p:nvSpPr>
        <p:spPr>
          <a:xfrm>
            <a:off x="4503324" y="1849388"/>
            <a:ext cx="59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+mn-ea"/>
              </a:rPr>
              <a:t>9</a:t>
            </a:r>
            <a:r>
              <a:rPr kumimoji="1" lang="zh-CN" altLang="en-US" sz="2000" dirty="0">
                <a:solidFill>
                  <a:srgbClr val="C00000"/>
                </a:solidFill>
                <a:highlight>
                  <a:srgbClr val="FFFF00"/>
                </a:highlight>
                <a:latin typeface="+mn-ea"/>
              </a:rPr>
              <a:t>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BA628B-748E-3942-80D9-61C907EF8B1F}"/>
              </a:ext>
            </a:extLst>
          </p:cNvPr>
          <p:cNvSpPr txBox="1"/>
          <p:nvPr/>
        </p:nvSpPr>
        <p:spPr>
          <a:xfrm>
            <a:off x="4427984" y="2281436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+mn-ea"/>
              </a:rPr>
              <a:t>10</a:t>
            </a:r>
            <a:r>
              <a:rPr kumimoji="1" lang="zh-CN" altLang="en-US" sz="2000" dirty="0">
                <a:solidFill>
                  <a:srgbClr val="C00000"/>
                </a:solidFill>
                <a:highlight>
                  <a:srgbClr val="FFFF00"/>
                </a:highlight>
                <a:latin typeface="+mn-ea"/>
              </a:rPr>
              <a:t>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8EACEF-EBFC-4125-2717-1AE7C7127BF3}"/>
              </a:ext>
            </a:extLst>
          </p:cNvPr>
          <p:cNvSpPr txBox="1"/>
          <p:nvPr/>
        </p:nvSpPr>
        <p:spPr>
          <a:xfrm>
            <a:off x="600445" y="5016374"/>
            <a:ext cx="75719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b="1" dirty="0" err="1">
                <a:solidFill>
                  <a:schemeClr val="accent1"/>
                </a:solidFill>
              </a:rPr>
              <a:t>Belady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异常：使用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FIFO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策略，物理资源增加反而导致了性能下降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3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E73D7-8D8B-A145-98E8-2BBB1D81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-1</a:t>
            </a:r>
            <a:r>
              <a:rPr kumimoji="1" lang="zh-CN" altLang="en-US" dirty="0"/>
              <a:t>：应用触发</a:t>
            </a:r>
            <a:r>
              <a:rPr kumimoji="1" lang="en-US" altLang="zh-CN" dirty="0"/>
              <a:t>on-demand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B005A-6DED-6C40-8C1E-54645ECB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kumimoji="1"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问：当应用调用</a:t>
            </a:r>
            <a:r>
              <a:rPr kumimoji="1"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malloc</a:t>
            </a:r>
            <a:r>
              <a:rPr kumimoji="1"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时，与物理内存是否有关？</a:t>
            </a:r>
            <a:endParaRPr kumimoji="1" lang="en-US" altLang="zh-CN" sz="2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/>
            <a:r>
              <a:rPr kumimoji="1" lang="zh-CN" altLang="en-US" sz="2000" dirty="0"/>
              <a:t>应用调用</a:t>
            </a:r>
            <a:r>
              <a:rPr kumimoji="1" lang="en-US" altLang="zh-CN" sz="2000" dirty="0"/>
              <a:t>malloc</a:t>
            </a:r>
            <a:r>
              <a:rPr kumimoji="1" lang="zh-CN" altLang="en-US" sz="2000" dirty="0"/>
              <a:t>后，返回的虚拟地址属于某个</a:t>
            </a:r>
            <a:r>
              <a:rPr kumimoji="1" lang="en-US" altLang="zh-CN" sz="2000" dirty="0"/>
              <a:t>VMA</a:t>
            </a:r>
          </a:p>
          <a:p>
            <a:pPr lvl="1"/>
            <a:r>
              <a:rPr kumimoji="1" lang="zh-CN" altLang="en-US" sz="2000" dirty="0"/>
              <a:t>但虚拟地址对应的页表项的</a:t>
            </a:r>
            <a:r>
              <a:rPr kumimoji="1" lang="en-US" altLang="zh-CN" sz="2000" dirty="0"/>
              <a:t>valid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bit</a:t>
            </a:r>
            <a:r>
              <a:rPr kumimoji="1" lang="zh-CN" altLang="en-US" sz="2000" dirty="0"/>
              <a:t>可能为</a:t>
            </a:r>
            <a:r>
              <a:rPr kumimoji="1" lang="en-US" altLang="zh-CN" sz="2000" dirty="0"/>
              <a:t>0</a:t>
            </a:r>
          </a:p>
          <a:p>
            <a:pPr lvl="1"/>
            <a:r>
              <a:rPr kumimoji="1" lang="zh-CN" altLang="en-US" sz="2000" dirty="0"/>
              <a:t>当第一次访问新分配的虚拟地址时，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会触发</a:t>
            </a:r>
            <a:r>
              <a:rPr kumimoji="1" lang="en-US" altLang="zh-CN" sz="2000" dirty="0"/>
              <a:t>page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fault</a:t>
            </a:r>
            <a:endParaRPr kumimoji="1" lang="zh-CN" altLang="en-US" sz="2000" dirty="0"/>
          </a:p>
          <a:p>
            <a:r>
              <a:rPr kumimoji="1" lang="zh-CN" altLang="en-US" sz="2400" dirty="0"/>
              <a:t>操作系统需要做（即</a:t>
            </a:r>
            <a:r>
              <a:rPr kumimoji="1" lang="en-US" altLang="zh-CN" sz="2400" dirty="0"/>
              <a:t>page-fault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handler</a:t>
            </a:r>
            <a:r>
              <a:rPr kumimoji="1" lang="zh-CN" altLang="en-US" sz="2400" dirty="0"/>
              <a:t>）：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找到一块空闲的物理内存页 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←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 物理内存管理（页粒度）</a:t>
            </a:r>
            <a:endParaRPr kumimoji="1" lang="en-US" altLang="zh-CN" sz="2000" b="1" dirty="0">
              <a:solidFill>
                <a:schemeClr val="accent1"/>
              </a:solidFill>
            </a:endParaRPr>
          </a:p>
          <a:p>
            <a:pPr lvl="1"/>
            <a:r>
              <a:rPr kumimoji="1" lang="zh-CN" altLang="en-US" sz="2000" dirty="0"/>
              <a:t>修改页表，将该物理页映射到触发</a:t>
            </a:r>
            <a:r>
              <a:rPr kumimoji="1" lang="en-US" altLang="zh-CN" sz="2000" dirty="0"/>
              <a:t>page-fault</a:t>
            </a:r>
            <a:r>
              <a:rPr kumimoji="1" lang="zh-CN" altLang="en-US" sz="2000" dirty="0"/>
              <a:t>的虚地址所在虚拟页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恢复应用，</a:t>
            </a:r>
            <a:r>
              <a:rPr kumimoji="1" lang="zh-CN" altLang="en-US" sz="2000" b="1" dirty="0"/>
              <a:t>重复执行触发</a:t>
            </a:r>
            <a:r>
              <a:rPr kumimoji="1" lang="en-US" altLang="zh-CN" sz="2000" b="1" dirty="0"/>
              <a:t>page-fault</a:t>
            </a:r>
            <a:r>
              <a:rPr kumimoji="1" lang="zh-CN" altLang="en-US" sz="2000" b="1" dirty="0"/>
              <a:t>的那行代码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A76933-EDF1-CE47-9C65-4BA3A685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0822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E6DC8-BD73-604D-8FDD-E7B08472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Second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Chance</a:t>
            </a:r>
            <a:r>
              <a:rPr kumimoji="1" lang="zh-CN" altLang="en-US" dirty="0"/>
              <a:t>策略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6CF01-6558-2241-B1A3-0F633F62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B4D90B-FE07-2B4E-B49C-C43CE35CC092}"/>
              </a:ext>
            </a:extLst>
          </p:cNvPr>
          <p:cNvSpPr txBox="1"/>
          <p:nvPr/>
        </p:nvSpPr>
        <p:spPr>
          <a:xfrm>
            <a:off x="251520" y="1417340"/>
            <a:ext cx="8949886" cy="14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+mn-ea"/>
              </a:rPr>
              <a:t>FIFO </a:t>
            </a:r>
            <a:r>
              <a:rPr kumimoji="1" lang="zh-CN" altLang="en-US" sz="2000" dirty="0">
                <a:latin typeface="+mn-ea"/>
              </a:rPr>
              <a:t>策略的一种改进版本：为每一个物理页号维护一个访问标志位。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如果访问的页面号已经处在队列中，则置上其访问标志位。</a:t>
            </a:r>
            <a:endParaRPr kumimoji="1"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换页时查看队头：</a:t>
            </a:r>
            <a:r>
              <a:rPr kumimoji="1" lang="en-US" altLang="zh-CN" sz="2000" dirty="0">
                <a:latin typeface="+mn-ea"/>
              </a:rPr>
              <a:t>1</a:t>
            </a:r>
            <a:r>
              <a:rPr kumimoji="1" lang="zh-CN" altLang="en-US" sz="2000" dirty="0">
                <a:latin typeface="+mn-ea"/>
              </a:rPr>
              <a:t>）无标志则换出；</a:t>
            </a:r>
            <a:r>
              <a:rPr kumimoji="1" lang="en-US" altLang="zh-CN" sz="2000" dirty="0">
                <a:latin typeface="+mn-ea"/>
              </a:rPr>
              <a:t>2</a:t>
            </a:r>
            <a:r>
              <a:rPr kumimoji="1" lang="zh-CN" altLang="en-US" sz="2000" dirty="0">
                <a:latin typeface="+mn-ea"/>
              </a:rPr>
              <a:t>）有标志则去除并放入队尾，继续寻找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02E02A8-9AB4-C042-BB69-CA3C39CEADA0}"/>
              </a:ext>
            </a:extLst>
          </p:cNvPr>
          <p:cNvCxnSpPr>
            <a:cxnSpLocks/>
          </p:cNvCxnSpPr>
          <p:nvPr/>
        </p:nvCxnSpPr>
        <p:spPr>
          <a:xfrm>
            <a:off x="323528" y="3073524"/>
            <a:ext cx="8424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55E2AB98-B7F0-D64A-9EE5-0AFDC9F16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156916"/>
            <a:ext cx="8712968" cy="206095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62C25A2-F33B-6092-8D1B-AC2BE720D1A6}"/>
              </a:ext>
            </a:extLst>
          </p:cNvPr>
          <p:cNvSpPr/>
          <p:nvPr/>
        </p:nvSpPr>
        <p:spPr>
          <a:xfrm>
            <a:off x="2787419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2950409-1EA5-8A52-405D-19B7848C4B43}"/>
              </a:ext>
            </a:extLst>
          </p:cNvPr>
          <p:cNvSpPr/>
          <p:nvPr/>
        </p:nvSpPr>
        <p:spPr>
          <a:xfrm>
            <a:off x="3281838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A8A64C-36AF-55E1-A5E7-E22C4935ADC4}"/>
              </a:ext>
            </a:extLst>
          </p:cNvPr>
          <p:cNvSpPr/>
          <p:nvPr/>
        </p:nvSpPr>
        <p:spPr>
          <a:xfrm>
            <a:off x="3776257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50257BD-CCCD-7338-266F-81B1064F47EE}"/>
              </a:ext>
            </a:extLst>
          </p:cNvPr>
          <p:cNvSpPr/>
          <p:nvPr/>
        </p:nvSpPr>
        <p:spPr>
          <a:xfrm>
            <a:off x="4270676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46DC389-5B1D-6D14-F448-85B0622EF7D7}"/>
              </a:ext>
            </a:extLst>
          </p:cNvPr>
          <p:cNvSpPr/>
          <p:nvPr/>
        </p:nvSpPr>
        <p:spPr>
          <a:xfrm>
            <a:off x="4765095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344A2A-F2E6-A248-0433-5D600835EBF0}"/>
              </a:ext>
            </a:extLst>
          </p:cNvPr>
          <p:cNvSpPr/>
          <p:nvPr/>
        </p:nvSpPr>
        <p:spPr>
          <a:xfrm>
            <a:off x="5259512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7269919-4CDE-FF59-747E-348F0C373779}"/>
              </a:ext>
            </a:extLst>
          </p:cNvPr>
          <p:cNvSpPr/>
          <p:nvPr/>
        </p:nvSpPr>
        <p:spPr>
          <a:xfrm>
            <a:off x="5870286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7674633-C7E3-EB9F-7AC7-84F9459DA870}"/>
              </a:ext>
            </a:extLst>
          </p:cNvPr>
          <p:cNvSpPr/>
          <p:nvPr/>
        </p:nvSpPr>
        <p:spPr>
          <a:xfrm>
            <a:off x="6364705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535A2DF-0153-CE48-0A05-E096E93B45AE}"/>
              </a:ext>
            </a:extLst>
          </p:cNvPr>
          <p:cNvSpPr/>
          <p:nvPr/>
        </p:nvSpPr>
        <p:spPr>
          <a:xfrm>
            <a:off x="6859124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6704842-48C1-4F7E-20F7-DD0282C0E83E}"/>
              </a:ext>
            </a:extLst>
          </p:cNvPr>
          <p:cNvSpPr/>
          <p:nvPr/>
        </p:nvSpPr>
        <p:spPr>
          <a:xfrm>
            <a:off x="7353543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E57AE7-4E32-6350-D3EB-80C62ADC8645}"/>
              </a:ext>
            </a:extLst>
          </p:cNvPr>
          <p:cNvSpPr/>
          <p:nvPr/>
        </p:nvSpPr>
        <p:spPr>
          <a:xfrm>
            <a:off x="7847962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EF2D8BD-FD26-630B-CC0B-D2D17831BACE}"/>
              </a:ext>
            </a:extLst>
          </p:cNvPr>
          <p:cNvSpPr/>
          <p:nvPr/>
        </p:nvSpPr>
        <p:spPr>
          <a:xfrm>
            <a:off x="8342379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011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E6DC8-BD73-604D-8FDD-E7B08472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LRU</a:t>
            </a:r>
            <a:r>
              <a:rPr kumimoji="1" lang="zh-CN" altLang="en-US" dirty="0"/>
              <a:t>策略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6CF01-6558-2241-B1A3-0F633F62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B4D90B-FE07-2B4E-B49C-C43CE35CC092}"/>
              </a:ext>
            </a:extLst>
          </p:cNvPr>
          <p:cNvSpPr txBox="1"/>
          <p:nvPr/>
        </p:nvSpPr>
        <p:spPr>
          <a:xfrm>
            <a:off x="241377" y="1035479"/>
            <a:ext cx="8424936" cy="1884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+mn-ea"/>
              </a:rPr>
              <a:t>OS</a:t>
            </a:r>
            <a:r>
              <a:rPr kumimoji="1" lang="zh-CN" altLang="en-US" sz="2000" dirty="0">
                <a:latin typeface="+mn-ea"/>
              </a:rPr>
              <a:t>维护一个链表，在每次内存访问后，</a:t>
            </a:r>
            <a:r>
              <a:rPr kumimoji="1" lang="en-US" altLang="zh-CN" sz="2000" dirty="0">
                <a:latin typeface="+mn-ea"/>
              </a:rPr>
              <a:t>OS</a:t>
            </a:r>
            <a:r>
              <a:rPr kumimoji="1" lang="zh-CN" altLang="en-US" sz="2000" dirty="0">
                <a:latin typeface="+mn-ea"/>
              </a:rPr>
              <a:t>把刚刚访问的内存页调整到链表尾端；每次都选择换出位于链表头部的页面</a:t>
            </a:r>
            <a:endParaRPr kumimoji="1"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缺点</a:t>
            </a:r>
            <a:r>
              <a:rPr kumimoji="1" lang="en-US" altLang="zh-CN" sz="2000" dirty="0">
                <a:latin typeface="+mn-ea"/>
              </a:rPr>
              <a:t>-1</a:t>
            </a:r>
            <a:r>
              <a:rPr kumimoji="1" lang="zh-CN" altLang="en-US" sz="2000" dirty="0">
                <a:latin typeface="+mn-ea"/>
              </a:rPr>
              <a:t>：对于特定的序列，效果可能非常差，如循环访问内存</a:t>
            </a:r>
            <a:endParaRPr kumimoji="1"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缺点</a:t>
            </a:r>
            <a:r>
              <a:rPr kumimoji="1" lang="en-US" altLang="zh-CN" sz="2000" dirty="0">
                <a:latin typeface="+mn-ea"/>
              </a:rPr>
              <a:t>-2</a:t>
            </a:r>
            <a:r>
              <a:rPr kumimoji="1" lang="zh-CN" altLang="en-US" sz="2000" dirty="0">
                <a:latin typeface="+mn-ea"/>
              </a:rPr>
              <a:t>：需要排序的内存页可能非常多，导致很高的额外负载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02E02A8-9AB4-C042-BB69-CA3C39CEADA0}"/>
              </a:ext>
            </a:extLst>
          </p:cNvPr>
          <p:cNvCxnSpPr>
            <a:cxnSpLocks/>
          </p:cNvCxnSpPr>
          <p:nvPr/>
        </p:nvCxnSpPr>
        <p:spPr>
          <a:xfrm>
            <a:off x="323528" y="3073524"/>
            <a:ext cx="8424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EDCF50BA-A1D9-2F45-9268-E0D960ABA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0" y="3215757"/>
            <a:ext cx="8509624" cy="1945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10A732A-09C3-E7A0-EB93-782DF1161F01}"/>
              </a:ext>
            </a:extLst>
          </p:cNvPr>
          <p:cNvSpPr/>
          <p:nvPr/>
        </p:nvSpPr>
        <p:spPr>
          <a:xfrm>
            <a:off x="2713269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855FD0-2AF0-061E-8D81-ED1FCAF7CE19}"/>
              </a:ext>
            </a:extLst>
          </p:cNvPr>
          <p:cNvSpPr/>
          <p:nvPr/>
        </p:nvSpPr>
        <p:spPr>
          <a:xfrm>
            <a:off x="3207688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A9E61B-5B42-D2E5-40D4-DF7354BEFC2B}"/>
              </a:ext>
            </a:extLst>
          </p:cNvPr>
          <p:cNvSpPr/>
          <p:nvPr/>
        </p:nvSpPr>
        <p:spPr>
          <a:xfrm>
            <a:off x="3702107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E06021-F62D-E027-44B4-397E9FBCB62F}"/>
              </a:ext>
            </a:extLst>
          </p:cNvPr>
          <p:cNvSpPr/>
          <p:nvPr/>
        </p:nvSpPr>
        <p:spPr>
          <a:xfrm>
            <a:off x="4196526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33F845-F1ED-D116-F384-DAF53B514861}"/>
              </a:ext>
            </a:extLst>
          </p:cNvPr>
          <p:cNvSpPr/>
          <p:nvPr/>
        </p:nvSpPr>
        <p:spPr>
          <a:xfrm>
            <a:off x="4690945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DA5634-DCAF-7E38-BD9C-770175B95460}"/>
              </a:ext>
            </a:extLst>
          </p:cNvPr>
          <p:cNvSpPr/>
          <p:nvPr/>
        </p:nvSpPr>
        <p:spPr>
          <a:xfrm>
            <a:off x="5185362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4F3480-4BDF-EFD9-A16A-823DFF15BC8B}"/>
              </a:ext>
            </a:extLst>
          </p:cNvPr>
          <p:cNvSpPr/>
          <p:nvPr/>
        </p:nvSpPr>
        <p:spPr>
          <a:xfrm>
            <a:off x="5796136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5E7AA4-2164-1F76-0741-920D2C48EC2E}"/>
              </a:ext>
            </a:extLst>
          </p:cNvPr>
          <p:cNvSpPr/>
          <p:nvPr/>
        </p:nvSpPr>
        <p:spPr>
          <a:xfrm>
            <a:off x="6290555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2265DE-7974-9529-DD5F-9816C896A759}"/>
              </a:ext>
            </a:extLst>
          </p:cNvPr>
          <p:cNvSpPr/>
          <p:nvPr/>
        </p:nvSpPr>
        <p:spPr>
          <a:xfrm>
            <a:off x="6784974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A982EFD-9230-8724-53B4-6FB9ED3CA5AF}"/>
              </a:ext>
            </a:extLst>
          </p:cNvPr>
          <p:cNvSpPr/>
          <p:nvPr/>
        </p:nvSpPr>
        <p:spPr>
          <a:xfrm>
            <a:off x="7279393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36205A-6501-C7CF-BD84-39BABC5E3091}"/>
              </a:ext>
            </a:extLst>
          </p:cNvPr>
          <p:cNvSpPr/>
          <p:nvPr/>
        </p:nvSpPr>
        <p:spPr>
          <a:xfrm>
            <a:off x="7773812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34E383-9BDA-C76C-5E89-9A0A212E7779}"/>
              </a:ext>
            </a:extLst>
          </p:cNvPr>
          <p:cNvSpPr/>
          <p:nvPr/>
        </p:nvSpPr>
        <p:spPr>
          <a:xfrm>
            <a:off x="8268229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7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408939-330F-9045-AB94-CA0BF9AF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时钟算法策略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35C21E-7F72-ED47-8A42-5CEF97F22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70" y="1527963"/>
            <a:ext cx="8229600" cy="377163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精准的</a:t>
            </a:r>
            <a:r>
              <a:rPr kumimoji="1" lang="en-US" altLang="zh-CN" sz="2400" dirty="0"/>
              <a:t>LRU</a:t>
            </a:r>
            <a:r>
              <a:rPr kumimoji="1" lang="zh-CN" altLang="en-US" sz="2400" dirty="0"/>
              <a:t>策略难以实现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物理页环形排列（类似时钟）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为每个物理页维护一个访问位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当物理页被访问时，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把访问位设成</a:t>
            </a:r>
            <a:r>
              <a:rPr kumimoji="1" lang="en-US" altLang="zh-CN" sz="2000" dirty="0"/>
              <a:t>T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OS</a:t>
            </a:r>
            <a:r>
              <a:rPr kumimoji="1" lang="zh-CN" altLang="en-US" sz="2000" dirty="0"/>
              <a:t>依次（如顺时针）查看每个页的“访问位”</a:t>
            </a: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r>
              <a:rPr kumimoji="1" lang="zh-CN" altLang="en-US" sz="1800" dirty="0"/>
              <a:t>如果是</a:t>
            </a:r>
            <a:r>
              <a:rPr kumimoji="1" lang="en-US" altLang="zh-CN" sz="1800" dirty="0"/>
              <a:t>T</a:t>
            </a:r>
            <a:r>
              <a:rPr kumimoji="1" lang="zh-CN" altLang="en-US" sz="1800" dirty="0"/>
              <a:t>，则置成</a:t>
            </a:r>
            <a:r>
              <a:rPr kumimoji="1" lang="en-US" altLang="zh-CN" sz="1800" dirty="0"/>
              <a:t>F</a:t>
            </a:r>
          </a:p>
          <a:p>
            <a:pPr lvl="2">
              <a:lnSpc>
                <a:spcPct val="150000"/>
              </a:lnSpc>
            </a:pPr>
            <a:r>
              <a:rPr kumimoji="1" lang="zh-CN" altLang="en-US" sz="1800" dirty="0"/>
              <a:t>如果是</a:t>
            </a:r>
            <a:r>
              <a:rPr kumimoji="1" lang="en-US" altLang="zh-CN" sz="1800" dirty="0"/>
              <a:t>F</a:t>
            </a:r>
            <a:r>
              <a:rPr kumimoji="1" lang="zh-CN" altLang="en-US" sz="1800" dirty="0"/>
              <a:t>，则驱逐该页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8E430A-2169-C14A-973C-7E58F068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465FE93-388E-E741-AF2E-9D0D4BEC7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310" y="690381"/>
            <a:ext cx="3909120" cy="2522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165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E6DC8-BD73-604D-8FDD-E7B08472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时钟算法策略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6CF01-6558-2241-B1A3-0F633F62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B4D90B-FE07-2B4E-B49C-C43CE35CC092}"/>
              </a:ext>
            </a:extLst>
          </p:cNvPr>
          <p:cNvSpPr txBox="1"/>
          <p:nvPr/>
        </p:nvSpPr>
        <p:spPr>
          <a:xfrm>
            <a:off x="323528" y="1244970"/>
            <a:ext cx="842493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+mn-ea"/>
              </a:rPr>
              <a:t>针臂：</a:t>
            </a:r>
            <a:endParaRPr kumimoji="1"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指向换入位置</a:t>
            </a:r>
            <a:endParaRPr kumimoji="1"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需要换出时：从下一个位置开始转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02E02A8-9AB4-C042-BB69-CA3C39CEADA0}"/>
              </a:ext>
            </a:extLst>
          </p:cNvPr>
          <p:cNvCxnSpPr>
            <a:cxnSpLocks/>
          </p:cNvCxnSpPr>
          <p:nvPr/>
        </p:nvCxnSpPr>
        <p:spPr>
          <a:xfrm>
            <a:off x="323528" y="3073524"/>
            <a:ext cx="8424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EDCF50BA-A1D9-2F45-9268-E0D960ABA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0" y="3215757"/>
            <a:ext cx="8509624" cy="1945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10A732A-09C3-E7A0-EB93-782DF1161F01}"/>
              </a:ext>
            </a:extLst>
          </p:cNvPr>
          <p:cNvSpPr/>
          <p:nvPr/>
        </p:nvSpPr>
        <p:spPr>
          <a:xfrm>
            <a:off x="2713269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855FD0-2AF0-061E-8D81-ED1FCAF7CE19}"/>
              </a:ext>
            </a:extLst>
          </p:cNvPr>
          <p:cNvSpPr/>
          <p:nvPr/>
        </p:nvSpPr>
        <p:spPr>
          <a:xfrm>
            <a:off x="3207688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A9E61B-5B42-D2E5-40D4-DF7354BEFC2B}"/>
              </a:ext>
            </a:extLst>
          </p:cNvPr>
          <p:cNvSpPr/>
          <p:nvPr/>
        </p:nvSpPr>
        <p:spPr>
          <a:xfrm>
            <a:off x="3702107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E06021-F62D-E027-44B4-397E9FBCB62F}"/>
              </a:ext>
            </a:extLst>
          </p:cNvPr>
          <p:cNvSpPr/>
          <p:nvPr/>
        </p:nvSpPr>
        <p:spPr>
          <a:xfrm>
            <a:off x="4196526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33F845-F1ED-D116-F384-DAF53B514861}"/>
              </a:ext>
            </a:extLst>
          </p:cNvPr>
          <p:cNvSpPr/>
          <p:nvPr/>
        </p:nvSpPr>
        <p:spPr>
          <a:xfrm>
            <a:off x="4690945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DA5634-DCAF-7E38-BD9C-770175B95460}"/>
              </a:ext>
            </a:extLst>
          </p:cNvPr>
          <p:cNvSpPr/>
          <p:nvPr/>
        </p:nvSpPr>
        <p:spPr>
          <a:xfrm>
            <a:off x="5185362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4F3480-4BDF-EFD9-A16A-823DFF15BC8B}"/>
              </a:ext>
            </a:extLst>
          </p:cNvPr>
          <p:cNvSpPr/>
          <p:nvPr/>
        </p:nvSpPr>
        <p:spPr>
          <a:xfrm>
            <a:off x="5796136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5E7AA4-2164-1F76-0741-920D2C48EC2E}"/>
              </a:ext>
            </a:extLst>
          </p:cNvPr>
          <p:cNvSpPr/>
          <p:nvPr/>
        </p:nvSpPr>
        <p:spPr>
          <a:xfrm>
            <a:off x="6290555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2265DE-7974-9529-DD5F-9816C896A759}"/>
              </a:ext>
            </a:extLst>
          </p:cNvPr>
          <p:cNvSpPr/>
          <p:nvPr/>
        </p:nvSpPr>
        <p:spPr>
          <a:xfrm>
            <a:off x="6784974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A982EFD-9230-8724-53B4-6FB9ED3CA5AF}"/>
              </a:ext>
            </a:extLst>
          </p:cNvPr>
          <p:cNvSpPr/>
          <p:nvPr/>
        </p:nvSpPr>
        <p:spPr>
          <a:xfrm>
            <a:off x="7279393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36205A-6501-C7CF-BD84-39BABC5E3091}"/>
              </a:ext>
            </a:extLst>
          </p:cNvPr>
          <p:cNvSpPr/>
          <p:nvPr/>
        </p:nvSpPr>
        <p:spPr>
          <a:xfrm>
            <a:off x="7773812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34E383-9BDA-C76C-5E89-9A0A212E7779}"/>
              </a:ext>
            </a:extLst>
          </p:cNvPr>
          <p:cNvSpPr/>
          <p:nvPr/>
        </p:nvSpPr>
        <p:spPr>
          <a:xfrm>
            <a:off x="8268229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CD9BEFF-563A-FEA2-C3B9-9115016A8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16" y="228866"/>
            <a:ext cx="3909120" cy="2522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FA048E1-6729-FC45-5A2E-70B4F5A2C6AC}"/>
              </a:ext>
            </a:extLst>
          </p:cNvPr>
          <p:cNvSpPr/>
          <p:nvPr/>
        </p:nvSpPr>
        <p:spPr>
          <a:xfrm>
            <a:off x="414984" y="3684700"/>
            <a:ext cx="21602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62E3CA4-CE26-D59C-5282-E4D02FEF581D}"/>
              </a:ext>
            </a:extLst>
          </p:cNvPr>
          <p:cNvSpPr txBox="1"/>
          <p:nvPr/>
        </p:nvSpPr>
        <p:spPr>
          <a:xfrm>
            <a:off x="2716836" y="3684700"/>
            <a:ext cx="48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4EEDF7-44BF-3DB2-22FD-13A2570BAF00}"/>
              </a:ext>
            </a:extLst>
          </p:cNvPr>
          <p:cNvSpPr txBox="1"/>
          <p:nvPr/>
        </p:nvSpPr>
        <p:spPr>
          <a:xfrm>
            <a:off x="3221870" y="3684700"/>
            <a:ext cx="48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9613B1A-0C20-21A2-0B5C-8CBBAC0C4763}"/>
              </a:ext>
            </a:extLst>
          </p:cNvPr>
          <p:cNvSpPr txBox="1"/>
          <p:nvPr/>
        </p:nvSpPr>
        <p:spPr>
          <a:xfrm>
            <a:off x="3698582" y="3684700"/>
            <a:ext cx="48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39A573-E236-FEDD-9F1D-0E206FAAFF05}"/>
              </a:ext>
            </a:extLst>
          </p:cNvPr>
          <p:cNvSpPr txBox="1"/>
          <p:nvPr/>
        </p:nvSpPr>
        <p:spPr>
          <a:xfrm>
            <a:off x="4210710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*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FD4577B-74E9-BB01-83BB-1F1FFE3748B1}"/>
              </a:ext>
            </a:extLst>
          </p:cNvPr>
          <p:cNvSpPr txBox="1"/>
          <p:nvPr/>
        </p:nvSpPr>
        <p:spPr>
          <a:xfrm>
            <a:off x="4719315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</a:p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C03812-DB86-4A48-0641-DE7DB9DC61C9}"/>
              </a:ext>
            </a:extLst>
          </p:cNvPr>
          <p:cNvSpPr txBox="1"/>
          <p:nvPr/>
        </p:nvSpPr>
        <p:spPr>
          <a:xfrm>
            <a:off x="5204555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299B13E-EEED-31BB-3C5F-ECE67FAB572C}"/>
              </a:ext>
            </a:extLst>
          </p:cNvPr>
          <p:cNvSpPr txBox="1"/>
          <p:nvPr/>
        </p:nvSpPr>
        <p:spPr>
          <a:xfrm>
            <a:off x="5682115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1732D75-BF32-4084-DE5D-AD1A331E5909}"/>
              </a:ext>
            </a:extLst>
          </p:cNvPr>
          <p:cNvSpPr txBox="1"/>
          <p:nvPr/>
        </p:nvSpPr>
        <p:spPr>
          <a:xfrm>
            <a:off x="6220457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6637AA3-41FF-7E72-3830-25CB5FD0C59D}"/>
              </a:ext>
            </a:extLst>
          </p:cNvPr>
          <p:cNvSpPr txBox="1"/>
          <p:nvPr/>
        </p:nvSpPr>
        <p:spPr>
          <a:xfrm>
            <a:off x="6730218" y="369416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</a:p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AEF5DCA-E79A-9BD1-93C2-2394ABBF027D}"/>
              </a:ext>
            </a:extLst>
          </p:cNvPr>
          <p:cNvSpPr txBox="1"/>
          <p:nvPr/>
        </p:nvSpPr>
        <p:spPr>
          <a:xfrm>
            <a:off x="7206352" y="369416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5112F1-28A1-CA4C-0D87-BC532C2CD113}"/>
              </a:ext>
            </a:extLst>
          </p:cNvPr>
          <p:cNvSpPr txBox="1"/>
          <p:nvPr/>
        </p:nvSpPr>
        <p:spPr>
          <a:xfrm>
            <a:off x="7742823" y="369416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A245D56-913F-1F75-A121-869845562D75}"/>
              </a:ext>
            </a:extLst>
          </p:cNvPr>
          <p:cNvSpPr txBox="1"/>
          <p:nvPr/>
        </p:nvSpPr>
        <p:spPr>
          <a:xfrm>
            <a:off x="8206565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17FD013B-5AB4-54FE-D48C-69ACAD0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122" y="4763038"/>
            <a:ext cx="396012" cy="32671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DCE0403-F48B-AF67-4506-FF4CC8533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449" y="4759731"/>
            <a:ext cx="360040" cy="30548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4EBF3F7-B5DB-23EF-8E5A-9DF15C15E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901" y="4749120"/>
            <a:ext cx="396012" cy="326710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C910F95E-C7AA-9006-83DC-21A0354E618E}"/>
              </a:ext>
            </a:extLst>
          </p:cNvPr>
          <p:cNvSpPr/>
          <p:nvPr/>
        </p:nvSpPr>
        <p:spPr>
          <a:xfrm>
            <a:off x="1475656" y="4749120"/>
            <a:ext cx="936104" cy="316099"/>
          </a:xfrm>
          <a:prstGeom prst="rect">
            <a:avLst/>
          </a:prstGeom>
          <a:solidFill>
            <a:srgbClr val="FFF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7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AA9D19-98A3-0240-A54F-663CF820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实现时钟算法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90A140-7A2B-2A43-9FB2-5E85A197E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每个</a:t>
            </a:r>
            <a:r>
              <a:rPr kumimoji="1" lang="zh-CN" altLang="en-US" dirty="0">
                <a:solidFill>
                  <a:srgbClr val="C00000"/>
                </a:solidFill>
              </a:rPr>
              <a:t>物理页</a:t>
            </a:r>
            <a:r>
              <a:rPr kumimoji="1" lang="zh-CN" altLang="en-US" dirty="0"/>
              <a:t>需要有一个“访问位”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MMU</a:t>
            </a:r>
            <a:r>
              <a:rPr kumimoji="1" lang="zh-CN" altLang="en-US" dirty="0"/>
              <a:t>在页表项里面为</a:t>
            </a:r>
            <a:r>
              <a:rPr kumimoji="1" lang="zh-CN" altLang="en-US" b="1" dirty="0">
                <a:solidFill>
                  <a:srgbClr val="C00000"/>
                </a:solidFill>
              </a:rPr>
              <a:t>虚拟页</a:t>
            </a:r>
            <a:r>
              <a:rPr kumimoji="1" lang="zh-CN" altLang="en-US" dirty="0"/>
              <a:t>打上“访问位”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回顾：页表项中的</a:t>
            </a:r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Flag</a:t>
            </a:r>
          </a:p>
          <a:p>
            <a:r>
              <a:rPr kumimoji="1" lang="zh-CN" altLang="en-US" dirty="0"/>
              <a:t>如何实现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OS</a:t>
            </a:r>
            <a:r>
              <a:rPr kumimoji="1" lang="zh-CN" altLang="en-US" dirty="0"/>
              <a:t>在描述物理页的结构体里面记录页表项位置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当物理页被填写到某张页表中时，把页表项的位置记录在元数据中（在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中称为“反向映射”：</a:t>
            </a:r>
            <a:r>
              <a:rPr kumimoji="1" lang="en-US" altLang="zh-CN" b="1" dirty="0">
                <a:solidFill>
                  <a:srgbClr val="C00000"/>
                </a:solidFill>
              </a:rPr>
              <a:t>reverse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mapping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根据物理页对应的页表项中的“访问位”判断是否驱逐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驱逐某页时应该清空其对应的所有页表项（例如共享内存）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A4A2E0-2463-0F47-9E60-DD56BA69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BF3791-8A63-2AD0-A41E-004B009E8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26" y="65955"/>
            <a:ext cx="4496296" cy="12262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C40B129-CDFE-F6EA-42E0-86C6C499C174}"/>
              </a:ext>
            </a:extLst>
          </p:cNvPr>
          <p:cNvSpPr/>
          <p:nvPr/>
        </p:nvSpPr>
        <p:spPr>
          <a:xfrm>
            <a:off x="4545226" y="679086"/>
            <a:ext cx="4496296" cy="6131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6868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9024A-72C6-3242-B102-716094E0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页替换策略小结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0C04AE-AF7E-5F4B-A300-70232DF1C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00263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常见的替换策略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FIFO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LRU/MRU</a:t>
            </a:r>
            <a:r>
              <a:rPr kumimoji="1" lang="zh-CN" altLang="en-US" sz="2000" dirty="0"/>
              <a:t>、时钟算法、随机替换 </a:t>
            </a:r>
            <a:r>
              <a:rPr kumimoji="1" lang="en-US" altLang="zh-CN" sz="2000" dirty="0"/>
              <a:t>…</a:t>
            </a:r>
          </a:p>
          <a:p>
            <a:r>
              <a:rPr kumimoji="1" lang="zh-CN" altLang="en-US" sz="2400" dirty="0"/>
              <a:t>替换策略评价标准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缺页发生的概率 （参照理想但不能实现的</a:t>
            </a:r>
            <a:r>
              <a:rPr kumimoji="1" lang="en-US" altLang="zh-CN" sz="2000" b="1" dirty="0"/>
              <a:t>OPT</a:t>
            </a:r>
            <a:r>
              <a:rPr kumimoji="1" lang="zh-CN" altLang="en-US" sz="2000" b="1" dirty="0"/>
              <a:t>策略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策略本身的性能开销</a:t>
            </a:r>
            <a:endParaRPr kumimoji="1" lang="en-US" altLang="zh-CN" sz="2000" dirty="0"/>
          </a:p>
          <a:p>
            <a:pPr lvl="2"/>
            <a:r>
              <a:rPr kumimoji="1" lang="zh-CN" altLang="en-US" sz="1800" dirty="0">
                <a:solidFill>
                  <a:srgbClr val="C00000"/>
                </a:solidFill>
              </a:rPr>
              <a:t>如何高效地记录物理页的使用情况？</a:t>
            </a:r>
            <a:endParaRPr kumimoji="1" lang="en-US" altLang="zh-CN" sz="1800" dirty="0">
              <a:solidFill>
                <a:srgbClr val="C00000"/>
              </a:solidFill>
            </a:endParaRPr>
          </a:p>
          <a:p>
            <a:pPr lvl="3"/>
            <a:r>
              <a:rPr kumimoji="1" lang="zh-CN" altLang="en-US" dirty="0">
                <a:solidFill>
                  <a:srgbClr val="C00000"/>
                </a:solidFill>
              </a:rPr>
              <a:t>页表项中</a:t>
            </a:r>
            <a:r>
              <a:rPr kumimoji="1" lang="en-US" altLang="zh-CN" dirty="0">
                <a:solidFill>
                  <a:srgbClr val="C00000"/>
                </a:solidFill>
              </a:rPr>
              <a:t>Access/Dirty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Bits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sz="2400" dirty="0"/>
              <a:t>小知识：颠簸现象 </a:t>
            </a:r>
            <a:r>
              <a:rPr kumimoji="1" lang="en-US" altLang="zh-CN" sz="2400" dirty="0"/>
              <a:t>Thrashing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Problem</a:t>
            </a:r>
          </a:p>
          <a:p>
            <a:endParaRPr kumimoji="1" lang="en-US" altLang="zh-CN" sz="2400" dirty="0"/>
          </a:p>
          <a:p>
            <a:pPr lvl="1"/>
            <a:endParaRPr kumimoji="1" lang="zh-CN" altLang="en-US" dirty="0"/>
          </a:p>
          <a:p>
            <a:endParaRPr kumimoji="1"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DCED4D-073F-BC45-B8C3-BBCB0968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364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56EBB-C989-2344-831F-54C3FE4EE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Thrashing Problem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EF1081-DB6E-F541-89D6-85EBACE8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4363"/>
            <a:ext cx="8229600" cy="3771636"/>
          </a:xfrm>
        </p:spPr>
        <p:txBody>
          <a:bodyPr>
            <a:noAutofit/>
          </a:bodyPr>
          <a:lstStyle/>
          <a:p>
            <a:r>
              <a:rPr kumimoji="1" lang="zh-CN" altLang="en-US" sz="2400" dirty="0"/>
              <a:t>直接原因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过于频繁的缺页异常（物理内存总需求过大）</a:t>
            </a:r>
            <a:endParaRPr kumimoji="1" lang="en-US" altLang="zh-CN" sz="2000" dirty="0"/>
          </a:p>
          <a:p>
            <a:r>
              <a:rPr kumimoji="1" lang="zh-CN" altLang="en-US" sz="2400" dirty="0"/>
              <a:t>大部分 </a:t>
            </a:r>
            <a:r>
              <a:rPr kumimoji="1" lang="en-US" altLang="zh-CN" sz="2400" dirty="0"/>
              <a:t>CPU </a:t>
            </a:r>
            <a:r>
              <a:rPr kumimoji="1" lang="zh-CN" altLang="en-US" sz="2400" dirty="0"/>
              <a:t>时间都被用来处理缺页异常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等待缓慢的磁盘 </a:t>
            </a:r>
            <a:r>
              <a:rPr kumimoji="1" lang="en-US" altLang="zh-CN" sz="2000" dirty="0"/>
              <a:t>I/O </a:t>
            </a:r>
            <a:r>
              <a:rPr kumimoji="1" lang="zh-CN" altLang="en-US" sz="2000" dirty="0"/>
              <a:t>操作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仅剩小部分的时间用于执行真正有意义的工作</a:t>
            </a:r>
            <a:endParaRPr kumimoji="1" lang="en-US" altLang="zh-CN" sz="2000" dirty="0"/>
          </a:p>
          <a:p>
            <a:r>
              <a:rPr kumimoji="1" lang="zh-CN" altLang="en-US" sz="2400" dirty="0"/>
              <a:t>调度器造成问题加剧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等待磁盘 </a:t>
            </a:r>
            <a:r>
              <a:rPr kumimoji="1" lang="en-US" altLang="zh-CN" sz="2000" dirty="0"/>
              <a:t>I/O</a:t>
            </a:r>
            <a:r>
              <a:rPr kumimoji="1" lang="zh-CN" altLang="en-US" sz="2000" dirty="0"/>
              <a:t>导致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利用率下降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调度器载入更多的进程以期提高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利用率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触发更多的缺页异常、进一步降低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利用率、导致连锁反应</a:t>
            </a:r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3724CF-22FA-B941-AA0E-4AE95E09D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8246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B6E9F-2A13-0046-A197-6BA255CE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工作集模型（有效避免</a:t>
            </a:r>
            <a:r>
              <a:rPr kumimoji="1" lang="en-US" altLang="zh-CN" dirty="0"/>
              <a:t>Thrashing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9E9348-6A3B-5443-89FA-38B1C2A82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一个进程在时间</a:t>
            </a:r>
            <a:r>
              <a:rPr kumimoji="1" lang="en-US" altLang="zh-CN" sz="2400" dirty="0"/>
              <a:t>t</a:t>
            </a:r>
            <a:r>
              <a:rPr kumimoji="1" lang="zh-CN" altLang="en-US" sz="2400" dirty="0"/>
              <a:t>的工作集</a:t>
            </a:r>
            <a:r>
              <a:rPr kumimoji="1" lang="en-US" altLang="zh-CN" sz="2400" dirty="0"/>
              <a:t>W(t, x)</a:t>
            </a:r>
            <a:r>
              <a:rPr kumimoji="1" lang="zh-CN" altLang="en-US" sz="2400" dirty="0"/>
              <a:t>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其在时间段（</a:t>
            </a:r>
            <a:r>
              <a:rPr kumimoji="1" lang="en-US" altLang="zh-CN" sz="2000" dirty="0"/>
              <a:t>t - x, t)</a:t>
            </a:r>
            <a:r>
              <a:rPr kumimoji="1" lang="zh-CN" altLang="en-US" sz="2000" dirty="0"/>
              <a:t>内使用的内存页集合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也被视为其在未来（下一个</a:t>
            </a:r>
            <a:r>
              <a:rPr kumimoji="1" lang="en-US" altLang="zh-CN" sz="2000" dirty="0"/>
              <a:t>x</a:t>
            </a:r>
            <a:r>
              <a:rPr kumimoji="1" lang="zh-CN" altLang="en-US" sz="2000" dirty="0"/>
              <a:t>时间内）会访问的页集合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如果希望进程能够顺利进展，则需要将该集合保持在内存中</a:t>
            </a:r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r>
              <a:rPr lang="zh-CN" altLang="en-US" sz="2400" dirty="0"/>
              <a:t>工作集模型：</a:t>
            </a:r>
            <a:r>
              <a:rPr lang="en-US" altLang="zh-CN" sz="2400" dirty="0"/>
              <a:t>All-or-nothing</a:t>
            </a:r>
          </a:p>
          <a:p>
            <a:pPr lvl="1"/>
            <a:r>
              <a:rPr lang="zh-CN" altLang="en-US" sz="2000" dirty="0"/>
              <a:t>进程工作集要么都在内存中，要么全都换出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避免</a:t>
            </a:r>
            <a:r>
              <a:rPr kumimoji="1" lang="en-US" altLang="zh-CN" sz="2000" dirty="0"/>
              <a:t>thrashing</a:t>
            </a:r>
            <a:r>
              <a:rPr kumimoji="1" lang="zh-CN" altLang="en-US" sz="2000" dirty="0"/>
              <a:t>，提高系统整体性能表现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093FE9-5A36-AF46-AED4-7EA15E6E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161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7C139-7F16-5449-8D6D-55B72D00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跟踪工作集</a:t>
            </a:r>
            <a:r>
              <a:rPr kumimoji="1" lang="en-US" altLang="zh-CN" dirty="0"/>
              <a:t>w(t, x)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312CB7-F7BB-F740-83F1-67CF83A6D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45331"/>
            <a:ext cx="8229600" cy="425590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工作集时钟中断固定间隔发生，处理函数扫描内存页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若访问位为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，则表示此次</a:t>
            </a:r>
            <a:r>
              <a:rPr kumimoji="1" lang="en-US" altLang="zh-CN" dirty="0"/>
              <a:t>tick</a:t>
            </a:r>
            <a:r>
              <a:rPr kumimoji="1" lang="zh-CN" altLang="en-US" dirty="0"/>
              <a:t>中被访问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记录上次使用时间为当前时间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若访问位为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，则表示此次</a:t>
            </a:r>
            <a:r>
              <a:rPr kumimoji="1" lang="en-US" altLang="zh-CN" dirty="0"/>
              <a:t>tick</a:t>
            </a:r>
            <a:r>
              <a:rPr kumimoji="1" lang="zh-CN" altLang="en-US" dirty="0"/>
              <a:t>中未访问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当前时间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上次使用时间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若</a:t>
            </a:r>
            <a:r>
              <a:rPr kumimoji="1" lang="en-US" altLang="zh-CN" dirty="0"/>
              <a:t>Age</a:t>
            </a:r>
            <a:r>
              <a:rPr kumimoji="1" lang="zh-CN" altLang="en-US" dirty="0"/>
              <a:t>大于设置的</a:t>
            </a:r>
            <a:r>
              <a:rPr kumimoji="1" lang="en-US" altLang="zh-CN" dirty="0"/>
              <a:t>x</a:t>
            </a:r>
            <a:r>
              <a:rPr kumimoji="1" lang="zh-CN" altLang="en-US" dirty="0"/>
              <a:t>，则不在工作集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最后，</a:t>
            </a:r>
            <a:r>
              <a:rPr kumimoji="1" lang="en-US" altLang="zh-CN" dirty="0"/>
              <a:t>OS</a:t>
            </a:r>
            <a:r>
              <a:rPr kumimoji="1" lang="zh-CN" altLang="en-US" dirty="0"/>
              <a:t>将所有访问位清</a:t>
            </a:r>
            <a:r>
              <a:rPr kumimoji="1" lang="en-US" altLang="zh-CN" dirty="0"/>
              <a:t>0</a:t>
            </a:r>
          </a:p>
          <a:p>
            <a:pPr lvl="2"/>
            <a:r>
              <a:rPr kumimoji="1" lang="zh-CN" altLang="en-US" dirty="0"/>
              <a:t>注意：访问位由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在访问时设为</a:t>
            </a:r>
            <a:r>
              <a:rPr kumimoji="1" lang="en-US" altLang="zh-CN" dirty="0"/>
              <a:t>1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4BB1F-2EB7-6D4F-B117-72127101B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58</a:t>
            </a:fld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199678F-1329-5C4E-A5FE-EC6F1DB12180}"/>
              </a:ext>
            </a:extLst>
          </p:cNvPr>
          <p:cNvGrpSpPr/>
          <p:nvPr/>
        </p:nvGrpSpPr>
        <p:grpSpPr>
          <a:xfrm>
            <a:off x="6745307" y="2857499"/>
            <a:ext cx="1861740" cy="399095"/>
            <a:chOff x="6228184" y="1561356"/>
            <a:chExt cx="2584421" cy="51588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BE1D32-B754-9E4E-A430-2C461C8D2311}"/>
                </a:ext>
              </a:extLst>
            </p:cNvPr>
            <p:cNvSpPr/>
            <p:nvPr/>
          </p:nvSpPr>
          <p:spPr>
            <a:xfrm>
              <a:off x="6228184" y="1561356"/>
              <a:ext cx="2088232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2010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E2FD075-90E7-D94F-A2D6-CB7242F0BFE0}"/>
                </a:ext>
              </a:extLst>
            </p:cNvPr>
            <p:cNvSpPr/>
            <p:nvPr/>
          </p:nvSpPr>
          <p:spPr>
            <a:xfrm>
              <a:off x="8244408" y="1561356"/>
              <a:ext cx="568197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5C522E9-29D1-A349-8055-96309D80640B}"/>
              </a:ext>
            </a:extLst>
          </p:cNvPr>
          <p:cNvGrpSpPr/>
          <p:nvPr/>
        </p:nvGrpSpPr>
        <p:grpSpPr>
          <a:xfrm>
            <a:off x="6745307" y="3373386"/>
            <a:ext cx="1861740" cy="399095"/>
            <a:chOff x="6228184" y="1561356"/>
            <a:chExt cx="2584421" cy="51588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B9DA0F4-693A-A44F-A209-0D6023E805A8}"/>
                </a:ext>
              </a:extLst>
            </p:cNvPr>
            <p:cNvSpPr/>
            <p:nvPr/>
          </p:nvSpPr>
          <p:spPr>
            <a:xfrm>
              <a:off x="6228184" y="1561356"/>
              <a:ext cx="2088232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2000</a:t>
              </a:r>
              <a:endParaRPr kumimoji="1"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AF4F167-BA57-C34F-801A-F8EC3B4349EA}"/>
                </a:ext>
              </a:extLst>
            </p:cNvPr>
            <p:cNvSpPr/>
            <p:nvPr/>
          </p:nvSpPr>
          <p:spPr>
            <a:xfrm>
              <a:off x="8244408" y="1561356"/>
              <a:ext cx="568197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84C3B2F-E490-754D-A2AD-0282B9A2DA7C}"/>
              </a:ext>
            </a:extLst>
          </p:cNvPr>
          <p:cNvGrpSpPr/>
          <p:nvPr/>
        </p:nvGrpSpPr>
        <p:grpSpPr>
          <a:xfrm>
            <a:off x="6745307" y="3865611"/>
            <a:ext cx="1861740" cy="399095"/>
            <a:chOff x="6228184" y="1561356"/>
            <a:chExt cx="2584421" cy="51588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C909E3-7E96-2B43-A1E7-A477C0B97A41}"/>
                </a:ext>
              </a:extLst>
            </p:cNvPr>
            <p:cNvSpPr/>
            <p:nvPr/>
          </p:nvSpPr>
          <p:spPr>
            <a:xfrm>
              <a:off x="6228184" y="1561356"/>
              <a:ext cx="2088232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1970</a:t>
              </a:r>
              <a:endParaRPr kumimoji="1"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EDC1F74-BCE4-424D-9672-A1242C26C4C2}"/>
                </a:ext>
              </a:extLst>
            </p:cNvPr>
            <p:cNvSpPr/>
            <p:nvPr/>
          </p:nvSpPr>
          <p:spPr>
            <a:xfrm>
              <a:off x="8244408" y="1561356"/>
              <a:ext cx="568197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0</a:t>
              </a:r>
              <a:endParaRPr kumimoji="1"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A93198F-A072-7D40-A419-02F0FCAFC241}"/>
              </a:ext>
            </a:extLst>
          </p:cNvPr>
          <p:cNvGrpSpPr/>
          <p:nvPr/>
        </p:nvGrpSpPr>
        <p:grpSpPr>
          <a:xfrm>
            <a:off x="6745307" y="4381498"/>
            <a:ext cx="1861740" cy="399095"/>
            <a:chOff x="6228184" y="1561356"/>
            <a:chExt cx="2584421" cy="51588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37C5A40-B83E-244B-A5B3-5F961324A20D}"/>
                </a:ext>
              </a:extLst>
            </p:cNvPr>
            <p:cNvSpPr/>
            <p:nvPr/>
          </p:nvSpPr>
          <p:spPr>
            <a:xfrm>
              <a:off x="6228184" y="1561356"/>
              <a:ext cx="2088232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1990</a:t>
              </a:r>
              <a:endParaRPr kumimoji="1"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8484C48-D0CE-E646-9A15-5E7A163F980C}"/>
                </a:ext>
              </a:extLst>
            </p:cNvPr>
            <p:cNvSpPr/>
            <p:nvPr/>
          </p:nvSpPr>
          <p:spPr>
            <a:xfrm>
              <a:off x="8244408" y="1561356"/>
              <a:ext cx="568197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0</a:t>
              </a:r>
              <a:endParaRPr kumimoji="1" lang="zh-CN" altLang="en-US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F6F8BD65-BC25-714D-ADE0-D6FF1E5A3D4A}"/>
              </a:ext>
            </a:extLst>
          </p:cNvPr>
          <p:cNvSpPr txBox="1"/>
          <p:nvPr/>
        </p:nvSpPr>
        <p:spPr>
          <a:xfrm>
            <a:off x="8100392" y="48644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访问位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DB3FB72-4940-624F-8F6B-D2E9B5A5FBB0}"/>
              </a:ext>
            </a:extLst>
          </p:cNvPr>
          <p:cNvSpPr txBox="1"/>
          <p:nvPr/>
        </p:nvSpPr>
        <p:spPr>
          <a:xfrm>
            <a:off x="6602740" y="48644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上次使用时间</a:t>
            </a:r>
            <a:endParaRPr kumimoji="1" lang="en-US" altLang="zh-CN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CBCACA9-8EEE-2C4F-9601-7FEAE2C62A3E}"/>
              </a:ext>
            </a:extLst>
          </p:cNvPr>
          <p:cNvSpPr txBox="1"/>
          <p:nvPr/>
        </p:nvSpPr>
        <p:spPr>
          <a:xfrm>
            <a:off x="6745307" y="2303772"/>
            <a:ext cx="186174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当前时间：</a:t>
            </a:r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7552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1FA76-42F2-CD46-9066-8BA5A2C6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-3</a:t>
            </a:r>
            <a:r>
              <a:rPr kumimoji="1" lang="zh-CN" altLang="en-US" dirty="0"/>
              <a:t>：换页（</a:t>
            </a:r>
            <a:r>
              <a:rPr kumimoji="1" lang="en-US" altLang="zh-CN" dirty="0"/>
              <a:t>swapping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7E3202-85F6-0341-899C-CCB29A28F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000" dirty="0">
                <a:solidFill>
                  <a:schemeClr val="accent1"/>
                </a:solidFill>
              </a:rPr>
              <a:t>换出</a:t>
            </a:r>
            <a:r>
              <a:rPr kumimoji="1" lang="zh-CN" altLang="en-US" sz="2000" dirty="0"/>
              <a:t>操作：物理内存不够时</a:t>
            </a:r>
            <a:endParaRPr kumimoji="1" lang="en-US" altLang="zh-CN" sz="20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选择不常用的物理内存（不同的选择策略）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将内存中的数据写入磁盘块，并记录磁盘块与内存的关联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更新页表，将对应页表项的</a:t>
            </a:r>
            <a:r>
              <a:rPr kumimoji="1" lang="en-US" altLang="zh-CN" sz="1800" dirty="0"/>
              <a:t>valid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设置为</a:t>
            </a:r>
            <a:r>
              <a:rPr kumimoji="1" lang="en-US" altLang="zh-CN" sz="1800" dirty="0"/>
              <a:t>0</a:t>
            </a:r>
          </a:p>
          <a:p>
            <a:r>
              <a:rPr kumimoji="1" lang="zh-CN" altLang="en-US" sz="2000" dirty="0">
                <a:solidFill>
                  <a:schemeClr val="accent1"/>
                </a:solidFill>
              </a:rPr>
              <a:t>换入</a:t>
            </a:r>
            <a:r>
              <a:rPr kumimoji="1" lang="zh-CN" altLang="en-US" sz="2000" dirty="0"/>
              <a:t>操作：当换出的页被访问时，触发</a:t>
            </a:r>
            <a:r>
              <a:rPr kumimoji="1" lang="en-US" altLang="zh-CN" sz="2000" dirty="0"/>
              <a:t>page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fault</a:t>
            </a:r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判断该地址所在页被换出，找到对应的磁盘块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分配空闲的物理内存页；若没有空闲页，则再次进行换出操作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将磁盘块中的数据读入前一步找到的内存页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更新页表，将对应页表项的</a:t>
            </a:r>
            <a:r>
              <a:rPr kumimoji="1" lang="en-US" altLang="zh-CN" sz="1800" dirty="0"/>
              <a:t>valid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设置为</a:t>
            </a:r>
            <a:r>
              <a:rPr kumimoji="1" lang="en-US" altLang="zh-CN" sz="1800" dirty="0"/>
              <a:t>1</a:t>
            </a:r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533FFE-61D0-0A4F-968E-92F200CF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968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屏幕的照片上有文字&#10;&#10;中度可信度描述已自动生成">
            <a:extLst>
              <a:ext uri="{FF2B5EF4-FFF2-40B4-BE49-F238E27FC236}">
                <a16:creationId xmlns:a16="http://schemas.microsoft.com/office/drawing/2014/main" id="{9E6BC761-6E8A-A6AB-6A04-34C1EF604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5212"/>
            <a:ext cx="7039594" cy="458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14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02153-C423-9546-BFC6-3417B5BDA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-4</a:t>
            </a:r>
            <a:r>
              <a:rPr kumimoji="1" lang="zh-CN" altLang="en-US" dirty="0"/>
              <a:t>：设备需要分配</a:t>
            </a:r>
            <a:r>
              <a:rPr kumimoji="1" lang="en-US" altLang="zh-CN" dirty="0"/>
              <a:t>DMA</a:t>
            </a:r>
            <a:r>
              <a:rPr kumimoji="1" lang="zh-CN" altLang="en-US" dirty="0"/>
              <a:t>内存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8357B3-B75A-814E-AB79-B56EB9153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DMA</a:t>
            </a:r>
            <a:r>
              <a:rPr kumimoji="1" lang="zh-CN" altLang="en-US" sz="2400" dirty="0"/>
              <a:t>：设备绕过</a:t>
            </a:r>
            <a:r>
              <a:rPr kumimoji="1" lang="en-US" altLang="zh-CN" sz="2400" dirty="0"/>
              <a:t>CPU</a:t>
            </a:r>
            <a:r>
              <a:rPr kumimoji="1" lang="zh-CN" altLang="en-US" sz="2400" dirty="0"/>
              <a:t>直接访存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由于绕过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MMU</a:t>
            </a:r>
            <a:r>
              <a:rPr kumimoji="1" lang="zh-CN" altLang="en-US" sz="2000" dirty="0"/>
              <a:t>，因此直接访问物理地址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通常需要大段连续的物理内存</a:t>
            </a:r>
            <a:endParaRPr kumimoji="1" lang="en-US" altLang="zh-CN" sz="2000" dirty="0"/>
          </a:p>
          <a:p>
            <a:r>
              <a:rPr kumimoji="1" lang="zh-CN" altLang="en-US" sz="2400" dirty="0"/>
              <a:t>操作系统必须有能力分配</a:t>
            </a:r>
            <a:r>
              <a:rPr kumimoji="1" lang="zh-CN" altLang="en-US" sz="2400" dirty="0">
                <a:solidFill>
                  <a:schemeClr val="accent1"/>
                </a:solidFill>
              </a:rPr>
              <a:t>连续的物理页</a:t>
            </a:r>
            <a:endParaRPr kumimoji="1" lang="en-US" altLang="zh-CN" sz="2400" dirty="0">
              <a:solidFill>
                <a:schemeClr val="accent1"/>
              </a:solidFill>
            </a:endParaRPr>
          </a:p>
          <a:p>
            <a:pPr lvl="1"/>
            <a:r>
              <a:rPr kumimoji="1" lang="zh-CN" altLang="en-US" sz="2000" dirty="0"/>
              <a:t>需要用一种高效的方式来组织和管理物理页</a:t>
            </a:r>
            <a:endParaRPr kumimoji="1" lang="en-US" altLang="zh-CN" sz="2000" dirty="0"/>
          </a:p>
          <a:p>
            <a:endParaRPr kumimoji="1" lang="en-US" altLang="zh-CN" sz="2200" dirty="0"/>
          </a:p>
          <a:p>
            <a:r>
              <a:rPr kumimoji="1" lang="zh-CN" altLang="en-US" sz="2200" b="0" dirty="0"/>
              <a:t>之后的课程会进一步介绍</a:t>
            </a:r>
            <a:endParaRPr kumimoji="1" lang="en-US" altLang="zh-CN" sz="2200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118EC1-5DD8-284C-98A5-9C964E5F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0330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9AD83-E927-FC46-9C6F-A56AD12C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内核物理内存管理的需求和评价指标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EF1EA0-BD04-DD4B-BEC0-ECFB8C086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400" dirty="0"/>
              <a:t>物理内存管理对操作系统的需求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管理所有空闲的物理页，有能力分配一个或多个连续物理页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管理所有已分配的内存页，并能随时将其回收，变成空闲页</a:t>
            </a:r>
            <a:endParaRPr kumimoji="1" lang="en-US" altLang="zh-CN" sz="2000" dirty="0"/>
          </a:p>
          <a:p>
            <a:r>
              <a:rPr kumimoji="1" lang="zh-CN" altLang="en-US" sz="2400" dirty="0"/>
              <a:t>物理内存管理的评价指标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资源利用率：尽可能避免碎片（外部碎片 </a:t>
            </a:r>
            <a:r>
              <a:rPr kumimoji="1" lang="en-US" altLang="zh-CN" sz="2000" dirty="0"/>
              <a:t>&amp;</a:t>
            </a:r>
            <a:r>
              <a:rPr kumimoji="1" lang="zh-CN" altLang="en-US" sz="2000" dirty="0"/>
              <a:t> 内部碎片）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分配速度：即内存分配与释放操作的时延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分配公平性：避免某些应用独占大量内存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80443B-4A68-7D45-8574-A661A6F7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0140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FBA11-E272-7F48-BDC3-638B10E1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039A63-4FB9-314B-A7C3-A1671536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2C8CAA-761A-E648-874F-1D6AD66F8BD3}"/>
              </a:ext>
            </a:extLst>
          </p:cNvPr>
          <p:cNvSpPr/>
          <p:nvPr/>
        </p:nvSpPr>
        <p:spPr>
          <a:xfrm>
            <a:off x="2559596" y="3749878"/>
            <a:ext cx="5688632" cy="8640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硬件层：</a:t>
            </a:r>
            <a:r>
              <a:rPr kumimoji="1" lang="en-US" altLang="zh-CN" sz="2000" dirty="0">
                <a:latin typeface="+mn-ea"/>
              </a:rPr>
              <a:t>CPU</a:t>
            </a:r>
            <a:r>
              <a:rPr kumimoji="1" lang="zh-CN" altLang="en-US" sz="2000" dirty="0">
                <a:latin typeface="+mn-ea"/>
              </a:rPr>
              <a:t>将虚拟地址翻译为物理地址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AE2A80-2E0B-E64F-BB5F-391FBC4555B3}"/>
              </a:ext>
            </a:extLst>
          </p:cNvPr>
          <p:cNvSpPr/>
          <p:nvPr/>
        </p:nvSpPr>
        <p:spPr>
          <a:xfrm>
            <a:off x="2555776" y="2690480"/>
            <a:ext cx="56886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操作系统层：内存管理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67208B-CDAA-C542-B77F-FEEC347D5D92}"/>
              </a:ext>
            </a:extLst>
          </p:cNvPr>
          <p:cNvSpPr/>
          <p:nvPr/>
        </p:nvSpPr>
        <p:spPr>
          <a:xfrm>
            <a:off x="2555776" y="1633364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-1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BCCA73-900E-6743-B196-A4DE7033BACE}"/>
              </a:ext>
            </a:extLst>
          </p:cNvPr>
          <p:cNvSpPr/>
          <p:nvPr/>
        </p:nvSpPr>
        <p:spPr>
          <a:xfrm>
            <a:off x="5612296" y="1640408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-2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0D6B-5CC7-6444-8270-9A749D74BA9E}"/>
              </a:ext>
            </a:extLst>
          </p:cNvPr>
          <p:cNvSpPr txBox="1"/>
          <p:nvPr/>
        </p:nvSpPr>
        <p:spPr>
          <a:xfrm>
            <a:off x="769124" y="35055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地址翻译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9AC5E-C1BA-C245-9770-FCACF554BA1F}"/>
              </a:ext>
            </a:extLst>
          </p:cNvPr>
          <p:cNvSpPr txBox="1"/>
          <p:nvPr/>
        </p:nvSpPr>
        <p:spPr>
          <a:xfrm>
            <a:off x="754698" y="23853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虚拟内存</a:t>
            </a:r>
          </a:p>
        </p:txBody>
      </p:sp>
      <p:sp>
        <p:nvSpPr>
          <p:cNvPr id="16" name="环形箭头 15">
            <a:extLst>
              <a:ext uri="{FF2B5EF4-FFF2-40B4-BE49-F238E27FC236}">
                <a16:creationId xmlns:a16="http://schemas.microsoft.com/office/drawing/2014/main" id="{DF056264-6462-FD4D-8629-E5F405976E33}"/>
              </a:ext>
            </a:extLst>
          </p:cNvPr>
          <p:cNvSpPr/>
          <p:nvPr/>
        </p:nvSpPr>
        <p:spPr>
          <a:xfrm rot="16200000">
            <a:off x="2072860" y="2188288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环形箭头 16">
            <a:extLst>
              <a:ext uri="{FF2B5EF4-FFF2-40B4-BE49-F238E27FC236}">
                <a16:creationId xmlns:a16="http://schemas.microsoft.com/office/drawing/2014/main" id="{77D317F9-0E0B-A342-8245-582F9DAC98FA}"/>
              </a:ext>
            </a:extLst>
          </p:cNvPr>
          <p:cNvSpPr/>
          <p:nvPr/>
        </p:nvSpPr>
        <p:spPr>
          <a:xfrm rot="16200000">
            <a:off x="2072859" y="3287684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2DAE0F-646E-1454-4CEF-5897E12A133B}"/>
              </a:ext>
            </a:extLst>
          </p:cNvPr>
          <p:cNvSpPr txBox="1"/>
          <p:nvPr/>
        </p:nvSpPr>
        <p:spPr>
          <a:xfrm>
            <a:off x="7153247" y="44014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页表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D39186-87DA-5DBF-6870-EECA562C4127}"/>
              </a:ext>
            </a:extLst>
          </p:cNvPr>
          <p:cNvSpPr txBox="1"/>
          <p:nvPr/>
        </p:nvSpPr>
        <p:spPr>
          <a:xfrm>
            <a:off x="6674748" y="32636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虚拟内存区域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4B232E-3A3F-8B22-503A-4BA1070268D9}"/>
              </a:ext>
            </a:extLst>
          </p:cNvPr>
          <p:cNvSpPr txBox="1"/>
          <p:nvPr/>
        </p:nvSpPr>
        <p:spPr>
          <a:xfrm>
            <a:off x="2538941" y="326365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物理页结构体：实现分配、换页策略</a:t>
            </a:r>
          </a:p>
        </p:txBody>
      </p:sp>
    </p:spTree>
    <p:extLst>
      <p:ext uri="{BB962C8B-B14F-4D97-AF65-F5344CB8AC3E}">
        <p14:creationId xmlns:p14="http://schemas.microsoft.com/office/powerpoint/2010/main" val="6507733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37ABE-BFF3-CE49-A15C-C8419C9C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实验内核案例分析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675D44-1414-9849-90EF-AC952C97E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D1F962-0CC0-A54A-BB67-A8F80EA5D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763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9056E-E4CC-7D45-9B6B-E20F3E131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虚拟内存抽象的核心数据结构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7B6ECA-8970-C74C-B046-57118EE2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CEC147-CB33-6342-8FE6-D6B6A9EFE7CD}"/>
              </a:ext>
            </a:extLst>
          </p:cNvPr>
          <p:cNvSpPr txBox="1"/>
          <p:nvPr/>
        </p:nvSpPr>
        <p:spPr>
          <a:xfrm>
            <a:off x="466990" y="1417340"/>
            <a:ext cx="2880320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虚拟地址空间</a:t>
            </a:r>
            <a:r>
              <a:rPr kumimoji="1" lang="en-US" altLang="zh-CN" dirty="0" err="1"/>
              <a:t>vmspace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虚拟地址区域</a:t>
            </a:r>
            <a:r>
              <a:rPr kumimoji="1" lang="en-US" altLang="zh-CN" dirty="0" err="1"/>
              <a:t>vmregion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物理内存对象</a:t>
            </a:r>
            <a:r>
              <a:rPr kumimoji="1" lang="en-US" altLang="zh-CN" dirty="0" err="1"/>
              <a:t>pmobject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E7DDA5-9072-324C-8062-22D7AAFDC934}"/>
              </a:ext>
            </a:extLst>
          </p:cNvPr>
          <p:cNvSpPr/>
          <p:nvPr/>
        </p:nvSpPr>
        <p:spPr>
          <a:xfrm>
            <a:off x="4460930" y="1426150"/>
            <a:ext cx="1152128" cy="3519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8C5AB7-97FD-894D-8BE0-1E5DCE4BB079}"/>
              </a:ext>
            </a:extLst>
          </p:cNvPr>
          <p:cNvSpPr txBox="1"/>
          <p:nvPr/>
        </p:nvSpPr>
        <p:spPr>
          <a:xfrm>
            <a:off x="4208902" y="955675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 err="1"/>
              <a:t>vmspace</a:t>
            </a:r>
            <a:endParaRPr kumimoji="1" lang="zh-CN" altLang="en-US" sz="20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685979-6203-2F45-ACA1-F5CEF38F2B91}"/>
              </a:ext>
            </a:extLst>
          </p:cNvPr>
          <p:cNvSpPr/>
          <p:nvPr/>
        </p:nvSpPr>
        <p:spPr>
          <a:xfrm>
            <a:off x="4460930" y="1692421"/>
            <a:ext cx="1152128" cy="641343"/>
          </a:xfrm>
          <a:prstGeom prst="rect">
            <a:avLst/>
          </a:prstGeom>
          <a:ln w="222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757A1E6-6455-CF42-9959-5239801F0391}"/>
              </a:ext>
            </a:extLst>
          </p:cNvPr>
          <p:cNvSpPr/>
          <p:nvPr/>
        </p:nvSpPr>
        <p:spPr>
          <a:xfrm>
            <a:off x="4460930" y="2796027"/>
            <a:ext cx="1152128" cy="493521"/>
          </a:xfrm>
          <a:prstGeom prst="rect">
            <a:avLst/>
          </a:prstGeom>
          <a:ln w="190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587CE1-F768-794E-9908-C3D87CED07E7}"/>
              </a:ext>
            </a:extLst>
          </p:cNvPr>
          <p:cNvSpPr/>
          <p:nvPr/>
        </p:nvSpPr>
        <p:spPr>
          <a:xfrm>
            <a:off x="4460930" y="3721596"/>
            <a:ext cx="1152128" cy="641343"/>
          </a:xfrm>
          <a:prstGeom prst="rect">
            <a:avLst/>
          </a:prstGeom>
          <a:ln w="222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上下箭头 16">
            <a:extLst>
              <a:ext uri="{FF2B5EF4-FFF2-40B4-BE49-F238E27FC236}">
                <a16:creationId xmlns:a16="http://schemas.microsoft.com/office/drawing/2014/main" id="{0B5E4D60-4ED1-6D44-ACDC-EAD897350FEE}"/>
              </a:ext>
            </a:extLst>
          </p:cNvPr>
          <p:cNvSpPr/>
          <p:nvPr/>
        </p:nvSpPr>
        <p:spPr>
          <a:xfrm>
            <a:off x="4981459" y="2353444"/>
            <a:ext cx="111070" cy="40648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上下箭头 17">
            <a:extLst>
              <a:ext uri="{FF2B5EF4-FFF2-40B4-BE49-F238E27FC236}">
                <a16:creationId xmlns:a16="http://schemas.microsoft.com/office/drawing/2014/main" id="{6143596E-00DA-6E42-893B-6BCB3E66CA95}"/>
              </a:ext>
            </a:extLst>
          </p:cNvPr>
          <p:cNvSpPr/>
          <p:nvPr/>
        </p:nvSpPr>
        <p:spPr>
          <a:xfrm>
            <a:off x="4981459" y="3315111"/>
            <a:ext cx="111070" cy="40648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7B2B5BB-0D23-D242-BEA5-88ADE5FA4F21}"/>
              </a:ext>
            </a:extLst>
          </p:cNvPr>
          <p:cNvSpPr txBox="1"/>
          <p:nvPr/>
        </p:nvSpPr>
        <p:spPr>
          <a:xfrm>
            <a:off x="4353408" y="1828426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vmregion</a:t>
            </a:r>
            <a:endParaRPr kumimoji="1"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91A6CB-05AE-7F47-8DB3-3D52A2E576B2}"/>
              </a:ext>
            </a:extLst>
          </p:cNvPr>
          <p:cNvSpPr txBox="1"/>
          <p:nvPr/>
        </p:nvSpPr>
        <p:spPr>
          <a:xfrm>
            <a:off x="4353408" y="2843803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vmregion</a:t>
            </a:r>
            <a:endParaRPr kumimoji="1"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99AEA9C-2E35-CD42-BFF9-13FA63CE36A4}"/>
              </a:ext>
            </a:extLst>
          </p:cNvPr>
          <p:cNvSpPr txBox="1"/>
          <p:nvPr/>
        </p:nvSpPr>
        <p:spPr>
          <a:xfrm>
            <a:off x="4368554" y="3857601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vmregion</a:t>
            </a:r>
            <a:endParaRPr kumimoji="1" lang="zh-CN" altLang="en-US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247345-147D-A84B-8980-9A5C5CA9A92E}"/>
              </a:ext>
            </a:extLst>
          </p:cNvPr>
          <p:cNvSpPr/>
          <p:nvPr/>
        </p:nvSpPr>
        <p:spPr>
          <a:xfrm>
            <a:off x="6876256" y="769268"/>
            <a:ext cx="1224136" cy="45276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B989BC2-3266-4D43-B5B2-C575973C0FEE}"/>
              </a:ext>
            </a:extLst>
          </p:cNvPr>
          <p:cNvSpPr/>
          <p:nvPr/>
        </p:nvSpPr>
        <p:spPr>
          <a:xfrm>
            <a:off x="6876256" y="1155730"/>
            <a:ext cx="1224136" cy="6726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E8BF9D-3ECA-2144-8454-E5D80D3C1E6A}"/>
              </a:ext>
            </a:extLst>
          </p:cNvPr>
          <p:cNvSpPr txBox="1"/>
          <p:nvPr/>
        </p:nvSpPr>
        <p:spPr>
          <a:xfrm>
            <a:off x="6804738" y="1300378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pmobject</a:t>
            </a:r>
            <a:endParaRPr kumimoji="1" lang="zh-CN" altLang="en-US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EAC4B0B-9C87-3341-ADAA-F9DD7349565F}"/>
              </a:ext>
            </a:extLst>
          </p:cNvPr>
          <p:cNvSpPr/>
          <p:nvPr/>
        </p:nvSpPr>
        <p:spPr>
          <a:xfrm>
            <a:off x="6876256" y="2423581"/>
            <a:ext cx="1224136" cy="5139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90D3A7E-8FE2-E246-AC46-50EEFA6677C9}"/>
              </a:ext>
            </a:extLst>
          </p:cNvPr>
          <p:cNvSpPr txBox="1"/>
          <p:nvPr/>
        </p:nvSpPr>
        <p:spPr>
          <a:xfrm>
            <a:off x="6799143" y="2475763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pmobject</a:t>
            </a:r>
            <a:endParaRPr kumimoji="1" lang="zh-CN" altLang="en-US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D282394-3B9D-2F42-99FF-61352935B339}"/>
              </a:ext>
            </a:extLst>
          </p:cNvPr>
          <p:cNvSpPr/>
          <p:nvPr/>
        </p:nvSpPr>
        <p:spPr>
          <a:xfrm>
            <a:off x="6876256" y="3780913"/>
            <a:ext cx="1224136" cy="6726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ACF0E6-FE8C-F849-8092-48A50B0C5B0E}"/>
              </a:ext>
            </a:extLst>
          </p:cNvPr>
          <p:cNvSpPr txBox="1"/>
          <p:nvPr/>
        </p:nvSpPr>
        <p:spPr>
          <a:xfrm>
            <a:off x="6816348" y="3925561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pmobject</a:t>
            </a:r>
            <a:endParaRPr kumimoji="1"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8E5FE4B-D63D-9340-A100-8E946CAAD4CB}"/>
              </a:ext>
            </a:extLst>
          </p:cNvPr>
          <p:cNvSpPr txBox="1"/>
          <p:nvPr/>
        </p:nvSpPr>
        <p:spPr>
          <a:xfrm>
            <a:off x="6671842" y="298309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物理内存</a:t>
            </a: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3D1B695C-4E19-D74F-8FD7-8054936AA529}"/>
              </a:ext>
            </a:extLst>
          </p:cNvPr>
          <p:cNvCxnSpPr/>
          <p:nvPr/>
        </p:nvCxnSpPr>
        <p:spPr>
          <a:xfrm flipV="1">
            <a:off x="5613058" y="1485044"/>
            <a:ext cx="1263198" cy="57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443BEFC2-89C4-224B-9CDE-A353EAD98DBC}"/>
              </a:ext>
            </a:extLst>
          </p:cNvPr>
          <p:cNvCxnSpPr>
            <a:cxnSpLocks/>
          </p:cNvCxnSpPr>
          <p:nvPr/>
        </p:nvCxnSpPr>
        <p:spPr>
          <a:xfrm flipV="1">
            <a:off x="5613058" y="2628912"/>
            <a:ext cx="1293607" cy="417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9EA90137-84D4-204D-8FD0-98CD4ACED9ED}"/>
              </a:ext>
            </a:extLst>
          </p:cNvPr>
          <p:cNvCxnSpPr>
            <a:cxnSpLocks/>
          </p:cNvCxnSpPr>
          <p:nvPr/>
        </p:nvCxnSpPr>
        <p:spPr>
          <a:xfrm>
            <a:off x="5591054" y="4079199"/>
            <a:ext cx="1285202" cy="31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9188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177F2-3824-F54A-BFDF-BBBF4DC9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进程虚拟地址空间 </a:t>
            </a:r>
            <a:r>
              <a:rPr kumimoji="1" lang="en-US" altLang="zh-CN" dirty="0" err="1"/>
              <a:t>vmspace</a:t>
            </a:r>
            <a:r>
              <a:rPr kumimoji="1" lang="zh-CN" altLang="en-US" dirty="0"/>
              <a:t> （图）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5BA1E2-73DE-F341-A974-4E7F339AA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 err="1"/>
              <a:t>vmr_list</a:t>
            </a:r>
            <a:endParaRPr kumimoji="1" lang="en-US" altLang="zh-CN" sz="2000" b="0" dirty="0"/>
          </a:p>
          <a:p>
            <a:pPr lvl="1"/>
            <a:r>
              <a:rPr kumimoji="1" lang="en-US" altLang="zh-CN" sz="1800" dirty="0" err="1"/>
              <a:t>v</a:t>
            </a:r>
            <a:r>
              <a:rPr kumimoji="1" lang="en-US" altLang="zh-CN" sz="1800" b="0" dirty="0" err="1"/>
              <a:t>mregion</a:t>
            </a:r>
            <a:r>
              <a:rPr kumimoji="1" lang="zh-CN" altLang="en-US" sz="1800" b="0" dirty="0"/>
              <a:t>链表头</a:t>
            </a:r>
            <a:endParaRPr kumimoji="1" lang="en-US" altLang="zh-CN" sz="1800" b="0" dirty="0"/>
          </a:p>
          <a:p>
            <a:pPr lvl="1"/>
            <a:r>
              <a:rPr kumimoji="1" lang="en-US" altLang="zh-CN" sz="1800" dirty="0" err="1"/>
              <a:t>vmspace</a:t>
            </a:r>
            <a:r>
              <a:rPr kumimoji="1" lang="zh-CN" altLang="en-US" sz="1800" dirty="0"/>
              <a:t>包含多个</a:t>
            </a:r>
            <a:r>
              <a:rPr kumimoji="1" lang="en-US" altLang="zh-CN" sz="1800" dirty="0" err="1"/>
              <a:t>vmregion</a:t>
            </a:r>
            <a:endParaRPr kumimoji="1" lang="en-US" altLang="zh-CN" sz="1800" b="0" dirty="0"/>
          </a:p>
          <a:p>
            <a:r>
              <a:rPr kumimoji="1" lang="en-US" altLang="zh-CN" sz="2000" dirty="0" err="1"/>
              <a:t>pgtbl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页表基地址 （虚拟地址）</a:t>
            </a:r>
            <a:endParaRPr kumimoji="1" lang="en-US" altLang="zh-CN" sz="1800" dirty="0"/>
          </a:p>
          <a:p>
            <a:r>
              <a:rPr kumimoji="1" lang="en-US" altLang="zh-CN" sz="2000" dirty="0"/>
              <a:t>locks</a:t>
            </a:r>
          </a:p>
          <a:p>
            <a:pPr lvl="1"/>
            <a:r>
              <a:rPr kumimoji="1" lang="zh-CN" altLang="en-US" sz="1800" dirty="0"/>
              <a:t>多线程并发控制</a:t>
            </a:r>
            <a:endParaRPr kumimoji="1" lang="en-US" altLang="zh-CN" sz="180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2C223E-25E2-4541-8828-6C3CD38C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2D528973-4F63-494D-B032-04F5731C4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018" y="1189221"/>
            <a:ext cx="3828364" cy="391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888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8C79E-03BD-FD48-B1B0-C3DF8268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进程虚拟地址区域 </a:t>
            </a:r>
            <a:r>
              <a:rPr kumimoji="1" lang="en-US" altLang="zh-CN" dirty="0" err="1"/>
              <a:t>vmregion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3D271A-FBAD-C44F-BCA3-BE4890099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BB238EC-10E9-B547-AC3C-AAE6D8F4B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/>
              <a:t>node</a:t>
            </a:r>
            <a:r>
              <a:rPr kumimoji="1" lang="zh-CN" altLang="en-US" sz="2000" dirty="0"/>
              <a:t>：连接前后</a:t>
            </a:r>
            <a:r>
              <a:rPr kumimoji="1" lang="en-US" altLang="zh-CN" sz="2000" dirty="0" err="1"/>
              <a:t>vmregion</a:t>
            </a:r>
            <a:endParaRPr kumimoji="1" lang="en-US" altLang="zh-CN" sz="1800" dirty="0"/>
          </a:p>
          <a:p>
            <a:r>
              <a:rPr kumimoji="1" lang="en-US" altLang="zh-CN" sz="2000" dirty="0"/>
              <a:t>start</a:t>
            </a:r>
            <a:r>
              <a:rPr kumimoji="1" lang="zh-CN" altLang="en-US" sz="2000" dirty="0"/>
              <a:t>：区域起始位置</a:t>
            </a:r>
            <a:endParaRPr kumimoji="1" lang="en-US" altLang="zh-CN" sz="2000" dirty="0"/>
          </a:p>
          <a:p>
            <a:r>
              <a:rPr kumimoji="1" lang="en-US" altLang="zh-CN" sz="2000" dirty="0"/>
              <a:t>size</a:t>
            </a:r>
            <a:r>
              <a:rPr kumimoji="1" lang="zh-CN" altLang="en-US" sz="2000" dirty="0"/>
              <a:t> ：区域大小</a:t>
            </a:r>
            <a:endParaRPr kumimoji="1" lang="en-US" altLang="zh-CN" sz="2000" dirty="0"/>
          </a:p>
          <a:p>
            <a:r>
              <a:rPr kumimoji="1" lang="en-US" altLang="zh-CN" sz="2000" dirty="0"/>
              <a:t>perm</a:t>
            </a:r>
            <a:r>
              <a:rPr kumimoji="1" lang="zh-CN" altLang="en-US" sz="2000" dirty="0"/>
              <a:t>：区域读写执行权限</a:t>
            </a:r>
            <a:endParaRPr kumimoji="1" lang="en-US" altLang="zh-CN" sz="2000" dirty="0"/>
          </a:p>
          <a:p>
            <a:r>
              <a:rPr kumimoji="1" lang="en-US" altLang="zh-CN" sz="2000" dirty="0" err="1"/>
              <a:t>pmo</a:t>
            </a:r>
            <a:r>
              <a:rPr kumimoji="1" lang="zh-CN" altLang="en-US" sz="2000" dirty="0"/>
              <a:t>：对应的物理内存</a:t>
            </a:r>
            <a:endParaRPr kumimoji="1" lang="en-US" altLang="zh-CN" dirty="0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04DECF4F-1D68-E24C-8C7B-A807B8963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115" y="1333501"/>
            <a:ext cx="49403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834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6DAFA-8AEC-9B45-AC63-4568A92E4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物理内存对象</a:t>
            </a:r>
            <a:r>
              <a:rPr kumimoji="1" lang="en-US" altLang="zh-CN" dirty="0" err="1"/>
              <a:t>pmobject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48CA30-D25F-694B-B268-6AD20FAA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E23426C-02DD-804D-8419-E93F75533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物理内存资源以对象的形式进行分配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映射给</a:t>
            </a:r>
            <a:r>
              <a:rPr kumimoji="1" lang="en-US" altLang="zh-CN" sz="1800" dirty="0" err="1"/>
              <a:t>vmregion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79D97A4-9524-7B4E-8F37-3E0978147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91" y="2200913"/>
            <a:ext cx="6455345" cy="31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77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89D9C-6BFC-4B4B-A2CD-5C3228DA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物理内存对象</a:t>
            </a:r>
            <a:r>
              <a:rPr kumimoji="1" lang="en-US" altLang="zh-CN" dirty="0" err="1"/>
              <a:t>pmobject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9A53C9-C4BB-8645-AA95-427A4F6FF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每个类型的作用不同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PMO_ANONYM</a:t>
            </a:r>
            <a:r>
              <a:rPr kumimoji="1" lang="zh-CN" altLang="en-US" sz="2000" dirty="0"/>
              <a:t>：按需分配，一般用于堆的分配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PMO_DATA</a:t>
            </a:r>
            <a:r>
              <a:rPr kumimoji="1" lang="zh-CN" altLang="en-US" sz="2000" dirty="0"/>
              <a:t>：立即分配，比如用于加载代码和数据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PMO_FILE</a:t>
            </a:r>
            <a:r>
              <a:rPr kumimoji="1" lang="zh-CN" altLang="en-US" sz="2000" dirty="0"/>
              <a:t>：访问文件，支持</a:t>
            </a:r>
            <a:r>
              <a:rPr kumimoji="1" lang="en-US" altLang="zh-CN" sz="2000" dirty="0"/>
              <a:t>POSIX</a:t>
            </a:r>
            <a:r>
              <a:rPr kumimoji="1" lang="zh-CN" altLang="en-US" sz="2000" dirty="0"/>
              <a:t>标准中的</a:t>
            </a:r>
            <a:r>
              <a:rPr kumimoji="1" lang="en-US" altLang="zh-CN" sz="2000" dirty="0" err="1"/>
              <a:t>mmap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PMO_SHM</a:t>
            </a:r>
            <a:r>
              <a:rPr kumimoji="1" lang="zh-CN" altLang="en-US" sz="2000" dirty="0"/>
              <a:t>：共享内存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PMO_USER_PAGER</a:t>
            </a:r>
            <a:r>
              <a:rPr kumimoji="1" lang="zh-CN" altLang="en-US" sz="2000" dirty="0"/>
              <a:t>：支持用户态虚拟内存管理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PMO_DEVICE</a:t>
            </a:r>
            <a:r>
              <a:rPr kumimoji="1" lang="zh-CN" altLang="en-US" sz="2000" dirty="0"/>
              <a:t>：访问设备，如</a:t>
            </a:r>
            <a:r>
              <a:rPr kumimoji="1" lang="en-US" altLang="zh-CN" sz="2000" dirty="0"/>
              <a:t>MMIO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DMA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7241BB-1258-B640-BFF4-5EC07B22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3376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E85A3-6E0B-C146-AFFE-5C7C3AB8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进程创建流程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2B0970-7E1B-0E45-AEA5-B13D6B490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第一步：创建虚拟地址空间</a:t>
            </a:r>
            <a:r>
              <a:rPr kumimoji="1" lang="en-US" altLang="zh-CN" dirty="0" err="1"/>
              <a:t>vmspace</a:t>
            </a:r>
            <a:endParaRPr kumimoji="1" lang="en-US" altLang="zh-CN" dirty="0"/>
          </a:p>
          <a:p>
            <a:r>
              <a:rPr kumimoji="1" lang="zh-CN" altLang="en-US" dirty="0"/>
              <a:t>第二步：加载代码和数据</a:t>
            </a:r>
            <a:endParaRPr kumimoji="1" lang="en-US" altLang="zh-CN" dirty="0"/>
          </a:p>
          <a:p>
            <a:r>
              <a:rPr kumimoji="1" lang="zh-CN" altLang="en-US" dirty="0"/>
              <a:t>第三步：创建堆</a:t>
            </a:r>
            <a:endParaRPr kumimoji="1" lang="en-US" altLang="zh-CN" dirty="0"/>
          </a:p>
          <a:p>
            <a:r>
              <a:rPr kumimoji="1" lang="zh-CN" altLang="en-US" dirty="0"/>
              <a:t>第四步：创建主线程</a:t>
            </a:r>
            <a:endParaRPr kumimoji="1" lang="en-US" altLang="zh-CN" dirty="0"/>
          </a:p>
          <a:p>
            <a:pPr lvl="1"/>
            <a:r>
              <a:rPr kumimoji="1" lang="zh-CN" altLang="en-US" b="1" dirty="0"/>
              <a:t>分配栈空间 （栈的</a:t>
            </a:r>
            <a:r>
              <a:rPr kumimoji="1" lang="en-US" altLang="zh-CN" b="1" dirty="0" err="1"/>
              <a:t>vmregion</a:t>
            </a:r>
            <a:r>
              <a:rPr kumimoji="1" lang="zh-CN" altLang="en-US" b="1" dirty="0"/>
              <a:t>和相应的</a:t>
            </a:r>
            <a:r>
              <a:rPr kumimoji="1" lang="en-US" altLang="zh-CN" b="1" dirty="0" err="1"/>
              <a:t>pmobject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B93197-F15D-B840-9F35-FBBF21F23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978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6E313-89F4-82DC-B9C2-D82B145D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回顾：分配物理页的简单实现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86E751-3EF4-FAB6-1772-510467962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操作系统用位图记录物理页是否空闲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分配时，通过</a:t>
            </a:r>
            <a:r>
              <a:rPr kumimoji="1" lang="en-US" altLang="zh-CN" sz="2000" dirty="0"/>
              <a:t>bitmap</a:t>
            </a:r>
            <a:r>
              <a:rPr kumimoji="1" lang="zh-CN" altLang="en-US" sz="2000" dirty="0"/>
              <a:t>查找空闲物理页，并在</a:t>
            </a:r>
            <a:r>
              <a:rPr kumimoji="1" lang="en-US" altLang="zh-CN" sz="2000" dirty="0"/>
              <a:t>bitmap</a:t>
            </a:r>
            <a:r>
              <a:rPr kumimoji="1" lang="zh-CN" altLang="en-US" sz="2000" dirty="0"/>
              <a:t>中标记非空闲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回收时，在</a:t>
            </a:r>
            <a:r>
              <a:rPr kumimoji="1" lang="en-US" altLang="zh-CN" sz="2000" dirty="0"/>
              <a:t>bitmap</a:t>
            </a:r>
            <a:r>
              <a:rPr kumimoji="1" lang="zh-CN" altLang="en-US" sz="2000" dirty="0"/>
              <a:t>中，把对应的物理页标记成空闲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F6535F-1FBF-A1B6-C3B6-270EA995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D973A5-E830-C308-37F4-6B171AEEC207}"/>
              </a:ext>
            </a:extLst>
          </p:cNvPr>
          <p:cNvSpPr/>
          <p:nvPr/>
        </p:nvSpPr>
        <p:spPr>
          <a:xfrm>
            <a:off x="1907704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4F4014-C54C-4DF5-FBC3-1AC6236F64DE}"/>
              </a:ext>
            </a:extLst>
          </p:cNvPr>
          <p:cNvSpPr/>
          <p:nvPr/>
        </p:nvSpPr>
        <p:spPr>
          <a:xfrm>
            <a:off x="2699792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65125E-6C4A-F09C-ABA5-915A3FC14486}"/>
              </a:ext>
            </a:extLst>
          </p:cNvPr>
          <p:cNvSpPr/>
          <p:nvPr/>
        </p:nvSpPr>
        <p:spPr>
          <a:xfrm>
            <a:off x="3491880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EB80BE-CD9E-18F5-7A62-EEE4CC98B457}"/>
              </a:ext>
            </a:extLst>
          </p:cNvPr>
          <p:cNvSpPr/>
          <p:nvPr/>
        </p:nvSpPr>
        <p:spPr>
          <a:xfrm>
            <a:off x="4280749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7697D2-672B-47E0-84AE-51A8DA984E41}"/>
              </a:ext>
            </a:extLst>
          </p:cNvPr>
          <p:cNvSpPr/>
          <p:nvPr/>
        </p:nvSpPr>
        <p:spPr>
          <a:xfrm>
            <a:off x="5069618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AA3602-5D09-B47C-230E-13379CFBE38B}"/>
              </a:ext>
            </a:extLst>
          </p:cNvPr>
          <p:cNvSpPr/>
          <p:nvPr/>
        </p:nvSpPr>
        <p:spPr>
          <a:xfrm>
            <a:off x="5855268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C013A9-351C-CA66-E657-603685A34233}"/>
              </a:ext>
            </a:extLst>
          </p:cNvPr>
          <p:cNvSpPr/>
          <p:nvPr/>
        </p:nvSpPr>
        <p:spPr>
          <a:xfrm>
            <a:off x="6644137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E464D7-264E-3751-E6A6-96088DEBFAA9}"/>
              </a:ext>
            </a:extLst>
          </p:cNvPr>
          <p:cNvSpPr txBox="1"/>
          <p:nvPr/>
        </p:nvSpPr>
        <p:spPr>
          <a:xfrm>
            <a:off x="988004" y="40409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物理页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E4594F-E79B-1B8E-42C4-1FD4CC88EA64}"/>
              </a:ext>
            </a:extLst>
          </p:cNvPr>
          <p:cNvSpPr txBox="1"/>
          <p:nvPr/>
        </p:nvSpPr>
        <p:spPr>
          <a:xfrm>
            <a:off x="969472" y="317079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Bitmap: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A4CF0F-C404-15D5-A76D-F6971193A34C}"/>
              </a:ext>
            </a:extLst>
          </p:cNvPr>
          <p:cNvSpPr txBox="1"/>
          <p:nvPr/>
        </p:nvSpPr>
        <p:spPr>
          <a:xfrm>
            <a:off x="2147295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64D36A-130F-8FEB-1E9B-8E835B4285E0}"/>
              </a:ext>
            </a:extLst>
          </p:cNvPr>
          <p:cNvSpPr txBox="1"/>
          <p:nvPr/>
        </p:nvSpPr>
        <p:spPr>
          <a:xfrm>
            <a:off x="2939383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F6F880-3440-8372-7B70-D0880BAFB969}"/>
              </a:ext>
            </a:extLst>
          </p:cNvPr>
          <p:cNvSpPr txBox="1"/>
          <p:nvPr/>
        </p:nvSpPr>
        <p:spPr>
          <a:xfrm>
            <a:off x="3751519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29CB3D-5C41-B139-1AB8-C29DFEFD9D26}"/>
              </a:ext>
            </a:extLst>
          </p:cNvPr>
          <p:cNvSpPr txBox="1"/>
          <p:nvPr/>
        </p:nvSpPr>
        <p:spPr>
          <a:xfrm>
            <a:off x="4543607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6C2909D-8128-4DB8-EC3D-BD33B65C8F25}"/>
              </a:ext>
            </a:extLst>
          </p:cNvPr>
          <p:cNvSpPr txBox="1"/>
          <p:nvPr/>
        </p:nvSpPr>
        <p:spPr>
          <a:xfrm>
            <a:off x="5326867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7C366E2-089F-98DD-C67C-FBB15F2A9DA7}"/>
              </a:ext>
            </a:extLst>
          </p:cNvPr>
          <p:cNvSpPr txBox="1"/>
          <p:nvPr/>
        </p:nvSpPr>
        <p:spPr>
          <a:xfrm>
            <a:off x="6118955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BE6862B-1024-B79A-F179-5DDE9CFE88CA}"/>
              </a:ext>
            </a:extLst>
          </p:cNvPr>
          <p:cNvSpPr txBox="1"/>
          <p:nvPr/>
        </p:nvSpPr>
        <p:spPr>
          <a:xfrm>
            <a:off x="6883728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FA95F-F8D5-A18D-7080-966F24C8BBD1}"/>
              </a:ext>
            </a:extLst>
          </p:cNvPr>
          <p:cNvSpPr txBox="1"/>
          <p:nvPr/>
        </p:nvSpPr>
        <p:spPr>
          <a:xfrm>
            <a:off x="2147295" y="31672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1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758C9B0-7A81-79B4-6484-0F2CEDBF427B}"/>
              </a:ext>
            </a:extLst>
          </p:cNvPr>
          <p:cNvSpPr/>
          <p:nvPr/>
        </p:nvSpPr>
        <p:spPr>
          <a:xfrm>
            <a:off x="1907704" y="3869183"/>
            <a:ext cx="792088" cy="72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F87CF83-AD8D-1D31-1B28-20305A0BA1E2}"/>
              </a:ext>
            </a:extLst>
          </p:cNvPr>
          <p:cNvSpPr txBox="1"/>
          <p:nvPr/>
        </p:nvSpPr>
        <p:spPr>
          <a:xfrm>
            <a:off x="6801840" y="1124942"/>
            <a:ext cx="168138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alloc_page</a:t>
            </a:r>
            <a:r>
              <a:rPr kumimoji="1" lang="en-US" altLang="zh-CN" b="1" dirty="0">
                <a:solidFill>
                  <a:srgbClr val="C00000"/>
                </a:solidFill>
              </a:rPr>
              <a:t>()</a:t>
            </a:r>
            <a:r>
              <a:rPr kumimoji="1" lang="zh-CN" altLang="en-US" sz="1600" b="1" dirty="0">
                <a:solidFill>
                  <a:srgbClr val="C00000"/>
                </a:solidFill>
              </a:rPr>
              <a:t>接口的实现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0CDBAD-B658-0439-D70E-6919864EA7CC}"/>
              </a:ext>
            </a:extLst>
          </p:cNvPr>
          <p:cNvSpPr txBox="1"/>
          <p:nvPr/>
        </p:nvSpPr>
        <p:spPr>
          <a:xfrm>
            <a:off x="204458" y="4955457"/>
            <a:ext cx="873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物理内存分配需求：需要能够分配</a:t>
            </a:r>
            <a:r>
              <a:rPr kumimoji="1" lang="zh-CN" altLang="en-US" sz="2000" b="1" dirty="0"/>
              <a:t>连续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4K</a:t>
            </a:r>
            <a:r>
              <a:rPr kumimoji="1" lang="zh-CN" altLang="en-US" sz="2000" dirty="0"/>
              <a:t>物理页（如大页、场景</a:t>
            </a:r>
            <a:r>
              <a:rPr kumimoji="1" lang="en-US" altLang="zh-CN" sz="2000" dirty="0"/>
              <a:t>-3DMA</a:t>
            </a:r>
            <a:r>
              <a:rPr kumimoji="1" lang="zh-CN" altLang="en-US" sz="20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1060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22" grpId="0"/>
      <p:bldP spid="23" grpId="0" animBg="1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DF8F0-7BED-7746-93F9-FC1A95D0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进程地址空间创建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EB519B-7E67-D542-ABAC-035EC024B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82337D-71B6-6743-A0C0-1F725354D30A}"/>
              </a:ext>
            </a:extLst>
          </p:cNvPr>
          <p:cNvSpPr/>
          <p:nvPr/>
        </p:nvSpPr>
        <p:spPr>
          <a:xfrm>
            <a:off x="3023828" y="1633460"/>
            <a:ext cx="1152128" cy="36778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150D7B-7FAE-2E4A-9308-B78B2CF3FDA0}"/>
              </a:ext>
            </a:extLst>
          </p:cNvPr>
          <p:cNvSpPr txBox="1"/>
          <p:nvPr/>
        </p:nvSpPr>
        <p:spPr>
          <a:xfrm>
            <a:off x="2771800" y="1162985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 err="1"/>
              <a:t>vmspace</a:t>
            </a:r>
            <a:endParaRPr kumimoji="1" lang="zh-CN" altLang="en-US" sz="20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D30632-637C-D047-973F-B36CA45DA173}"/>
              </a:ext>
            </a:extLst>
          </p:cNvPr>
          <p:cNvSpPr/>
          <p:nvPr/>
        </p:nvSpPr>
        <p:spPr>
          <a:xfrm>
            <a:off x="3023828" y="1899731"/>
            <a:ext cx="1152128" cy="382529"/>
          </a:xfrm>
          <a:prstGeom prst="rect">
            <a:avLst/>
          </a:prstGeom>
          <a:ln w="222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vmregion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1F30D43-86DD-A34D-91F2-F655A0ABB186}"/>
              </a:ext>
            </a:extLst>
          </p:cNvPr>
          <p:cNvSpPr/>
          <p:nvPr/>
        </p:nvSpPr>
        <p:spPr>
          <a:xfrm>
            <a:off x="3023828" y="3003337"/>
            <a:ext cx="1152128" cy="493521"/>
          </a:xfrm>
          <a:prstGeom prst="rect">
            <a:avLst/>
          </a:prstGeom>
          <a:ln w="190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vmregion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B98D63-5251-3949-BDD6-EA09277B1636}"/>
              </a:ext>
            </a:extLst>
          </p:cNvPr>
          <p:cNvSpPr/>
          <p:nvPr/>
        </p:nvSpPr>
        <p:spPr>
          <a:xfrm>
            <a:off x="3023828" y="4529868"/>
            <a:ext cx="1152128" cy="428925"/>
          </a:xfrm>
          <a:prstGeom prst="rect">
            <a:avLst/>
          </a:prstGeom>
          <a:ln w="222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vmregion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28E048-55A2-834C-B674-13A65CB5CE71}"/>
              </a:ext>
            </a:extLst>
          </p:cNvPr>
          <p:cNvSpPr/>
          <p:nvPr/>
        </p:nvSpPr>
        <p:spPr>
          <a:xfrm>
            <a:off x="5439154" y="976578"/>
            <a:ext cx="1224136" cy="45276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13C3BEE-5F47-4244-A6DD-1277ACA3A008}"/>
              </a:ext>
            </a:extLst>
          </p:cNvPr>
          <p:cNvSpPr/>
          <p:nvPr/>
        </p:nvSpPr>
        <p:spPr>
          <a:xfrm>
            <a:off x="5439154" y="1363040"/>
            <a:ext cx="1224136" cy="6726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6865944-DCBF-BE4E-9EE7-A0A0DBD140C8}"/>
              </a:ext>
            </a:extLst>
          </p:cNvPr>
          <p:cNvSpPr txBox="1"/>
          <p:nvPr/>
        </p:nvSpPr>
        <p:spPr>
          <a:xfrm>
            <a:off x="5438500" y="1396243"/>
            <a:ext cx="1224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</a:t>
            </a:r>
            <a:endParaRPr kumimoji="1" lang="en-US" altLang="zh-CN" b="1" dirty="0"/>
          </a:p>
          <a:p>
            <a:pPr algn="ctr"/>
            <a:r>
              <a:rPr kumimoji="1" lang="en-US" altLang="zh-CN" b="1" dirty="0"/>
              <a:t>anonym</a:t>
            </a:r>
            <a:endParaRPr kumimoji="1" lang="zh-CN" altLang="en-US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4F912C3-D5D9-C74C-B300-3755758C5480}"/>
              </a:ext>
            </a:extLst>
          </p:cNvPr>
          <p:cNvSpPr/>
          <p:nvPr/>
        </p:nvSpPr>
        <p:spPr>
          <a:xfrm>
            <a:off x="5439154" y="3741138"/>
            <a:ext cx="1224136" cy="5139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1BB4D68-4AEB-0E49-B1BC-DBE835344D71}"/>
              </a:ext>
            </a:extLst>
          </p:cNvPr>
          <p:cNvSpPr txBox="1"/>
          <p:nvPr/>
        </p:nvSpPr>
        <p:spPr>
          <a:xfrm>
            <a:off x="5365068" y="3793604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pmo_data</a:t>
            </a:r>
            <a:endParaRPr kumimoji="1" lang="zh-CN" altLang="en-US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A152B2-10AF-4C4B-8066-08EEA0AAFA88}"/>
              </a:ext>
            </a:extLst>
          </p:cNvPr>
          <p:cNvSpPr/>
          <p:nvPr/>
        </p:nvSpPr>
        <p:spPr>
          <a:xfrm>
            <a:off x="5439154" y="4691407"/>
            <a:ext cx="1224136" cy="6726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31E77B7-EB29-A94E-8CBF-5108727C03AA}"/>
              </a:ext>
            </a:extLst>
          </p:cNvPr>
          <p:cNvSpPr txBox="1"/>
          <p:nvPr/>
        </p:nvSpPr>
        <p:spPr>
          <a:xfrm>
            <a:off x="5234740" y="505619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物理内存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322CCCE-076D-EC40-8128-AD524FE607C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175956" y="1692354"/>
            <a:ext cx="1263198" cy="39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72D1EBA-9DE6-C645-99DE-928974CA4845}"/>
              </a:ext>
            </a:extLst>
          </p:cNvPr>
          <p:cNvCxnSpPr>
            <a:cxnSpLocks/>
          </p:cNvCxnSpPr>
          <p:nvPr/>
        </p:nvCxnSpPr>
        <p:spPr>
          <a:xfrm flipV="1">
            <a:off x="4115593" y="3998128"/>
            <a:ext cx="1293607" cy="417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089F9A03-A480-7A4E-818A-00613E9E7A4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175956" y="4744331"/>
            <a:ext cx="1293607" cy="25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51604B78-865A-D14B-A7AA-C416FD5B19B0}"/>
              </a:ext>
            </a:extLst>
          </p:cNvPr>
          <p:cNvSpPr txBox="1"/>
          <p:nvPr/>
        </p:nvSpPr>
        <p:spPr>
          <a:xfrm>
            <a:off x="1687942" y="1171197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第一步：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49A8E17-A215-CC4D-B721-3D157BA3E85B}"/>
              </a:ext>
            </a:extLst>
          </p:cNvPr>
          <p:cNvSpPr/>
          <p:nvPr/>
        </p:nvSpPr>
        <p:spPr>
          <a:xfrm>
            <a:off x="3024482" y="4156767"/>
            <a:ext cx="1152128" cy="428925"/>
          </a:xfrm>
          <a:prstGeom prst="rect">
            <a:avLst/>
          </a:prstGeom>
          <a:ln w="222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vmregion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2339300-6879-9F46-8DCB-4921F6C77DC2}"/>
              </a:ext>
            </a:extLst>
          </p:cNvPr>
          <p:cNvSpPr txBox="1"/>
          <p:nvPr/>
        </p:nvSpPr>
        <p:spPr>
          <a:xfrm>
            <a:off x="821762" y="4219601"/>
            <a:ext cx="2172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第二步：</a:t>
            </a:r>
            <a:endParaRPr kumimoji="1" lang="en-US" altLang="zh-CN" sz="2000" b="1" dirty="0"/>
          </a:p>
          <a:p>
            <a:pPr algn="ctr"/>
            <a:r>
              <a:rPr kumimoji="1" lang="zh-CN" altLang="en-US" sz="2000" b="1" dirty="0"/>
              <a:t>加载代码和数据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4737439-0E32-7F41-B486-8442294A279B}"/>
              </a:ext>
            </a:extLst>
          </p:cNvPr>
          <p:cNvSpPr txBox="1"/>
          <p:nvPr/>
        </p:nvSpPr>
        <p:spPr>
          <a:xfrm>
            <a:off x="674574" y="1835681"/>
            <a:ext cx="2172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第三步：创建堆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BCA14FF-C765-214D-9134-35275B8AB456}"/>
              </a:ext>
            </a:extLst>
          </p:cNvPr>
          <p:cNvSpPr txBox="1"/>
          <p:nvPr/>
        </p:nvSpPr>
        <p:spPr>
          <a:xfrm>
            <a:off x="674574" y="3024469"/>
            <a:ext cx="2172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第四步：创建栈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A13140A-EF12-1B4F-9419-479BB76642B4}"/>
              </a:ext>
            </a:extLst>
          </p:cNvPr>
          <p:cNvSpPr txBox="1"/>
          <p:nvPr/>
        </p:nvSpPr>
        <p:spPr>
          <a:xfrm>
            <a:off x="5359206" y="4830669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pmo_data</a:t>
            </a:r>
            <a:endParaRPr kumimoji="1" lang="zh-CN" altLang="en-US" b="1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9699FA9-809E-EC49-BF21-DCEA4A53A095}"/>
              </a:ext>
            </a:extLst>
          </p:cNvPr>
          <p:cNvSpPr/>
          <p:nvPr/>
        </p:nvSpPr>
        <p:spPr>
          <a:xfrm>
            <a:off x="5439956" y="2512048"/>
            <a:ext cx="1224136" cy="6726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1FE99893-7CEA-F448-B786-8DE036239369}"/>
              </a:ext>
            </a:extLst>
          </p:cNvPr>
          <p:cNvCxnSpPr>
            <a:cxnSpLocks/>
          </p:cNvCxnSpPr>
          <p:nvPr/>
        </p:nvCxnSpPr>
        <p:spPr>
          <a:xfrm flipV="1">
            <a:off x="4160979" y="2863321"/>
            <a:ext cx="1263198" cy="39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57B6319-429E-BD4C-AC98-B2521D6C8104}"/>
              </a:ext>
            </a:extLst>
          </p:cNvPr>
          <p:cNvSpPr txBox="1"/>
          <p:nvPr/>
        </p:nvSpPr>
        <p:spPr>
          <a:xfrm>
            <a:off x="3260562" y="268758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stack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66BBE31-91FC-7E40-9E95-F4F1578D0EBF}"/>
              </a:ext>
            </a:extLst>
          </p:cNvPr>
          <p:cNvSpPr txBox="1"/>
          <p:nvPr/>
        </p:nvSpPr>
        <p:spPr>
          <a:xfrm>
            <a:off x="3238254" y="160922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heap</a:t>
            </a:r>
            <a:endParaRPr kumimoji="1"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CC48A83-F8D7-5348-8429-F663326A827E}"/>
              </a:ext>
            </a:extLst>
          </p:cNvPr>
          <p:cNvSpPr txBox="1"/>
          <p:nvPr/>
        </p:nvSpPr>
        <p:spPr>
          <a:xfrm>
            <a:off x="3270313" y="381346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EF29384-5B83-BE40-B56B-845E9E35860D}"/>
              </a:ext>
            </a:extLst>
          </p:cNvPr>
          <p:cNvSpPr txBox="1"/>
          <p:nvPr/>
        </p:nvSpPr>
        <p:spPr>
          <a:xfrm>
            <a:off x="3278361" y="494201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83A9BAF-6583-3946-92A1-AF6515396403}"/>
              </a:ext>
            </a:extLst>
          </p:cNvPr>
          <p:cNvSpPr txBox="1"/>
          <p:nvPr/>
        </p:nvSpPr>
        <p:spPr>
          <a:xfrm>
            <a:off x="5359206" y="2636378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pmo_data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23536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66712-7215-C249-9782-F13132A8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示例：为用户进程创建地址空间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5B9B98-27FF-7A4B-8DAF-AC4A1A54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87361B-FCA1-5D4D-8028-F5C86D19C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创建并且初始化</a:t>
            </a:r>
            <a:r>
              <a:rPr kumimoji="1" lang="en-US" altLang="zh-CN" dirty="0" err="1"/>
              <a:t>vmspace</a:t>
            </a:r>
            <a:r>
              <a:rPr kumimoji="1" lang="zh-CN" altLang="en-US" dirty="0"/>
              <a:t>对象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7E52BEEC-4005-C445-BB2A-4FE61B2E8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0" y="2489069"/>
            <a:ext cx="7251700" cy="1460500"/>
          </a:xfrm>
          <a:prstGeom prst="rect">
            <a:avLst/>
          </a:prstGeom>
        </p:spPr>
      </p:pic>
      <p:sp>
        <p:nvSpPr>
          <p:cNvPr id="11" name="燕尾形箭头 10">
            <a:extLst>
              <a:ext uri="{FF2B5EF4-FFF2-40B4-BE49-F238E27FC236}">
                <a16:creationId xmlns:a16="http://schemas.microsoft.com/office/drawing/2014/main" id="{3E8E840B-12B5-C64A-8DC6-4D388E93C0EA}"/>
              </a:ext>
            </a:extLst>
          </p:cNvPr>
          <p:cNvSpPr/>
          <p:nvPr/>
        </p:nvSpPr>
        <p:spPr>
          <a:xfrm>
            <a:off x="611560" y="2569468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燕尾形箭头 11">
            <a:extLst>
              <a:ext uri="{FF2B5EF4-FFF2-40B4-BE49-F238E27FC236}">
                <a16:creationId xmlns:a16="http://schemas.microsoft.com/office/drawing/2014/main" id="{E33A3412-56A8-E44E-A577-77664C780552}"/>
              </a:ext>
            </a:extLst>
          </p:cNvPr>
          <p:cNvSpPr/>
          <p:nvPr/>
        </p:nvSpPr>
        <p:spPr>
          <a:xfrm>
            <a:off x="611560" y="3707451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67252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99145A01-93C8-354F-81BA-734C027E8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04"/>
          <a:stretch/>
        </p:blipFill>
        <p:spPr>
          <a:xfrm>
            <a:off x="4499790" y="1085346"/>
            <a:ext cx="4644210" cy="462965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5C6934-F3E2-5146-AC85-0F81D04D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初始化</a:t>
            </a:r>
            <a:r>
              <a:rPr kumimoji="1" lang="en-US" altLang="zh-CN" dirty="0" err="1"/>
              <a:t>vmspace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0CE1AD-2430-C94A-91B2-E9BF0F27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C96A5A5-F0BE-364E-AEA2-8CD77EE35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初始化</a:t>
            </a:r>
            <a:r>
              <a:rPr kumimoji="1" lang="en-US" altLang="zh-CN" sz="2000" dirty="0" err="1"/>
              <a:t>vmregion</a:t>
            </a:r>
            <a:r>
              <a:rPr kumimoji="1" lang="zh-CN" altLang="en-US" sz="2000" dirty="0"/>
              <a:t>的链表</a:t>
            </a:r>
            <a:endParaRPr kumimoji="1" lang="en-US" altLang="zh-CN" sz="2000" dirty="0"/>
          </a:p>
          <a:p>
            <a:r>
              <a:rPr kumimoji="1" lang="zh-CN" altLang="en-US" sz="2000" dirty="0"/>
              <a:t>分配顶层页表页</a:t>
            </a:r>
            <a:endParaRPr kumimoji="1" lang="en-US" altLang="zh-CN" sz="2000" dirty="0"/>
          </a:p>
          <a:p>
            <a:r>
              <a:rPr kumimoji="1" lang="zh-CN" altLang="en-US" sz="2000" dirty="0"/>
              <a:t>体系结构相关的初始化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如</a:t>
            </a:r>
            <a:r>
              <a:rPr kumimoji="1" lang="en-US" altLang="zh-CN" sz="2000" dirty="0"/>
              <a:t>aarch64</a:t>
            </a:r>
            <a:r>
              <a:rPr kumimoji="1" lang="zh-CN" altLang="en-US" sz="2000" dirty="0"/>
              <a:t>上可设置</a:t>
            </a:r>
            <a:r>
              <a:rPr kumimoji="1" lang="en-US" altLang="zh-CN" sz="2000" dirty="0"/>
              <a:t>ASID</a:t>
            </a:r>
          </a:p>
          <a:p>
            <a:r>
              <a:rPr kumimoji="1" lang="zh-CN" altLang="en-US" sz="2000" dirty="0"/>
              <a:t>其它域的初始化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" name="燕尾形箭头 8">
            <a:extLst>
              <a:ext uri="{FF2B5EF4-FFF2-40B4-BE49-F238E27FC236}">
                <a16:creationId xmlns:a16="http://schemas.microsoft.com/office/drawing/2014/main" id="{C110600A-C32D-5A47-B7F6-CEC455EBBC53}"/>
              </a:ext>
            </a:extLst>
          </p:cNvPr>
          <p:cNvSpPr/>
          <p:nvPr/>
        </p:nvSpPr>
        <p:spPr>
          <a:xfrm>
            <a:off x="4094001" y="141734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AF8A0389-495E-2C4B-93BF-D99522978459}"/>
              </a:ext>
            </a:extLst>
          </p:cNvPr>
          <p:cNvSpPr/>
          <p:nvPr/>
        </p:nvSpPr>
        <p:spPr>
          <a:xfrm>
            <a:off x="4095795" y="1765514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燕尾形箭头 10">
            <a:extLst>
              <a:ext uri="{FF2B5EF4-FFF2-40B4-BE49-F238E27FC236}">
                <a16:creationId xmlns:a16="http://schemas.microsoft.com/office/drawing/2014/main" id="{B1E4E7C5-FB24-AC41-8003-EC556874BDB4}"/>
              </a:ext>
            </a:extLst>
          </p:cNvPr>
          <p:cNvSpPr/>
          <p:nvPr/>
        </p:nvSpPr>
        <p:spPr>
          <a:xfrm>
            <a:off x="4094001" y="2536637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69502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66712-7215-C249-9782-F13132A8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示例：为第一个用户线程创建栈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5B9B98-27FF-7A4B-8DAF-AC4A1A54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0A282D1-5DFE-604A-BEC1-19371B977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4189"/>
            <a:ext cx="8229600" cy="3771636"/>
          </a:xfrm>
        </p:spPr>
        <p:txBody>
          <a:bodyPr/>
          <a:lstStyle/>
          <a:p>
            <a:r>
              <a:rPr lang="zh-CN" altLang="en-US" sz="2400" dirty="0"/>
              <a:t>分配并初始化物理内存对象，然后映射到地址空间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37512F-411B-B349-96FF-3E1155972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51628"/>
            <a:ext cx="7710884" cy="3763372"/>
          </a:xfrm>
          <a:prstGeom prst="rect">
            <a:avLst/>
          </a:prstGeom>
        </p:spPr>
      </p:pic>
      <p:sp>
        <p:nvSpPr>
          <p:cNvPr id="13" name="燕尾形箭头 12">
            <a:extLst>
              <a:ext uri="{FF2B5EF4-FFF2-40B4-BE49-F238E27FC236}">
                <a16:creationId xmlns:a16="http://schemas.microsoft.com/office/drawing/2014/main" id="{93ECAD28-7C7F-374E-A3BE-634F78CC01A4}"/>
              </a:ext>
            </a:extLst>
          </p:cNvPr>
          <p:cNvSpPr/>
          <p:nvPr/>
        </p:nvSpPr>
        <p:spPr>
          <a:xfrm>
            <a:off x="241176" y="383198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燕尾形箭头 13">
            <a:extLst>
              <a:ext uri="{FF2B5EF4-FFF2-40B4-BE49-F238E27FC236}">
                <a16:creationId xmlns:a16="http://schemas.microsoft.com/office/drawing/2014/main" id="{353E3C37-4006-2E4E-BA21-5AC884AE2B24}"/>
              </a:ext>
            </a:extLst>
          </p:cNvPr>
          <p:cNvSpPr/>
          <p:nvPr/>
        </p:nvSpPr>
        <p:spPr>
          <a:xfrm>
            <a:off x="241176" y="5099592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燕尾形箭头 14">
            <a:extLst>
              <a:ext uri="{FF2B5EF4-FFF2-40B4-BE49-F238E27FC236}">
                <a16:creationId xmlns:a16="http://schemas.microsoft.com/office/drawing/2014/main" id="{B9A4408B-C6D2-5242-8A55-57482EA4C757}"/>
              </a:ext>
            </a:extLst>
          </p:cNvPr>
          <p:cNvSpPr/>
          <p:nvPr/>
        </p:nvSpPr>
        <p:spPr>
          <a:xfrm>
            <a:off x="241176" y="2812938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2480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99B88822-D30C-6349-B6F3-BEBD5BF8C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26" y="1330161"/>
            <a:ext cx="4973001" cy="43814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B6A3D27-AEDE-C042-9F62-32AEBD8A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初始化</a:t>
            </a:r>
            <a:r>
              <a:rPr kumimoji="1" lang="en-US" altLang="zh-CN" dirty="0" err="1"/>
              <a:t>pmobject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736EE4-F1DE-0743-BEC4-142ACCFF3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D02DF4-2FAC-AC4C-A45C-73F2FC595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" y="1336024"/>
            <a:ext cx="8229600" cy="4381499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设置类型和大小</a:t>
            </a:r>
            <a:endParaRPr kumimoji="1" lang="en-US" altLang="zh-CN" sz="2000" dirty="0"/>
          </a:p>
          <a:p>
            <a:r>
              <a:rPr kumimoji="1" lang="zh-CN" altLang="en-US" sz="2000" dirty="0"/>
              <a:t>根据类型执行具体初始化：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对于</a:t>
            </a:r>
            <a:r>
              <a:rPr kumimoji="1" lang="en-US" altLang="zh-CN" sz="1800" dirty="0"/>
              <a:t>PMO_DATA</a:t>
            </a:r>
            <a:r>
              <a:rPr kumimoji="1" lang="zh-CN" altLang="en-US" sz="1800" dirty="0"/>
              <a:t>类型，</a:t>
            </a:r>
            <a:br>
              <a:rPr kumimoji="1" lang="en-US" altLang="zh-CN" sz="1800" dirty="0"/>
            </a:br>
            <a:r>
              <a:rPr kumimoji="1" lang="zh-CN" altLang="en-US" sz="1800" dirty="0"/>
              <a:t>直接分配物理内存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对于</a:t>
            </a:r>
            <a:r>
              <a:rPr kumimoji="1" lang="en-US" altLang="zh-CN" sz="1800" dirty="0"/>
              <a:t>PMO_ANONYM</a:t>
            </a:r>
            <a:r>
              <a:rPr kumimoji="1" lang="zh-CN" altLang="en-US" sz="1800" dirty="0"/>
              <a:t>和</a:t>
            </a:r>
            <a:br>
              <a:rPr kumimoji="1" lang="en-US" altLang="zh-CN" sz="1800" dirty="0"/>
            </a:br>
            <a:r>
              <a:rPr kumimoji="1" lang="en-US" altLang="zh-CN" sz="1800" dirty="0"/>
              <a:t>PMO_SHM</a:t>
            </a:r>
            <a:r>
              <a:rPr kumimoji="1" lang="zh-CN" altLang="en-US" sz="1800" dirty="0"/>
              <a:t>类型，不会立</a:t>
            </a:r>
            <a:br>
              <a:rPr kumimoji="1" lang="en-US" altLang="zh-CN" sz="1800" dirty="0"/>
            </a:br>
            <a:r>
              <a:rPr kumimoji="1" lang="zh-CN" altLang="en-US" sz="1800" dirty="0"/>
              <a:t>即分配物理内存，而只是</a:t>
            </a:r>
            <a:br>
              <a:rPr kumimoji="1" lang="en-US" altLang="zh-CN" sz="1800" dirty="0"/>
            </a:br>
            <a:r>
              <a:rPr kumimoji="1" lang="zh-CN" altLang="en-US" sz="1800" dirty="0"/>
              <a:t>创建</a:t>
            </a:r>
            <a:r>
              <a:rPr kumimoji="1" lang="en-US" altLang="zh-CN" sz="1800" dirty="0" err="1"/>
              <a:t>radix_tree</a:t>
            </a:r>
            <a:r>
              <a:rPr kumimoji="1" lang="zh-CN" altLang="en-US" sz="1800" dirty="0"/>
              <a:t>。将来按需</a:t>
            </a:r>
            <a:br>
              <a:rPr kumimoji="1" lang="en-US" altLang="zh-CN" sz="1800" dirty="0"/>
            </a:br>
            <a:r>
              <a:rPr kumimoji="1" lang="zh-CN" altLang="en-US" sz="1800" dirty="0"/>
              <a:t>分配的物理内存将被记录</a:t>
            </a:r>
            <a:br>
              <a:rPr kumimoji="1" lang="en-US" altLang="zh-CN" sz="1800" dirty="0"/>
            </a:br>
            <a:r>
              <a:rPr kumimoji="1" lang="zh-CN" altLang="en-US" sz="1800" dirty="0"/>
              <a:t>在这个树中。</a:t>
            </a:r>
            <a:br>
              <a:rPr kumimoji="1" lang="en-US" altLang="zh-CN" sz="1800" dirty="0"/>
            </a:br>
            <a:br>
              <a:rPr kumimoji="1" lang="en-US" altLang="zh-CN" sz="1800" dirty="0"/>
            </a:br>
            <a:endParaRPr kumimoji="1" lang="en-US" altLang="zh-CN" sz="1800" dirty="0"/>
          </a:p>
        </p:txBody>
      </p:sp>
      <p:sp>
        <p:nvSpPr>
          <p:cNvPr id="9" name="燕尾形箭头 8">
            <a:extLst>
              <a:ext uri="{FF2B5EF4-FFF2-40B4-BE49-F238E27FC236}">
                <a16:creationId xmlns:a16="http://schemas.microsoft.com/office/drawing/2014/main" id="{F684C01D-BB96-A848-B000-622163892A4F}"/>
              </a:ext>
            </a:extLst>
          </p:cNvPr>
          <p:cNvSpPr/>
          <p:nvPr/>
        </p:nvSpPr>
        <p:spPr>
          <a:xfrm>
            <a:off x="3767778" y="3145532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BBE8E28E-DDEC-5247-B187-4C8578BE7195}"/>
              </a:ext>
            </a:extLst>
          </p:cNvPr>
          <p:cNvSpPr/>
          <p:nvPr/>
        </p:nvSpPr>
        <p:spPr>
          <a:xfrm>
            <a:off x="3767778" y="4378976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91019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6B9C70D0-1773-9849-A41F-498950F74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596" y="1390488"/>
            <a:ext cx="5334404" cy="40956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D09B95-B3F8-9347-8294-B3E8DFE4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将</a:t>
            </a:r>
            <a:r>
              <a:rPr kumimoji="1" lang="en-US" altLang="zh-CN" dirty="0" err="1"/>
              <a:t>pmobject</a:t>
            </a:r>
            <a:r>
              <a:rPr kumimoji="1" lang="zh-CN" altLang="en-US" dirty="0"/>
              <a:t>映射到地址空间中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970B54-3E3E-5A43-9A93-72910F2D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75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F578057-0C2E-3C47-9662-0B61A2D54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52745"/>
            <a:ext cx="8229600" cy="37716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sz="2000" dirty="0"/>
          </a:p>
          <a:p>
            <a:r>
              <a:rPr kumimoji="1" lang="en-US" altLang="zh-CN" sz="2000" dirty="0" err="1"/>
              <a:t>vmspace_map_range</a:t>
            </a:r>
            <a:endParaRPr kumimoji="1" lang="en-US" altLang="zh-CN" sz="1800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/>
              <a:t>分配</a:t>
            </a:r>
            <a:r>
              <a:rPr kumimoji="1" lang="en-US" altLang="zh-CN" sz="1800" dirty="0" err="1"/>
              <a:t>vmregion</a:t>
            </a:r>
            <a:endParaRPr kumimoji="1" lang="en-US" altLang="zh-CN" sz="1800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/>
              <a:t>初始化</a:t>
            </a:r>
            <a:r>
              <a:rPr kumimoji="1" lang="en-US" altLang="zh-CN" sz="1800" dirty="0" err="1"/>
              <a:t>vmregion</a:t>
            </a:r>
            <a:endParaRPr kumimoji="1" lang="en-US" altLang="zh-CN" sz="1800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/>
              <a:t>将</a:t>
            </a:r>
            <a:r>
              <a:rPr kumimoji="1" lang="en-US" altLang="zh-CN" sz="1800" dirty="0" err="1"/>
              <a:t>vmregion</a:t>
            </a:r>
            <a:r>
              <a:rPr kumimoji="1" lang="zh-CN" altLang="en-US" sz="1800" dirty="0"/>
              <a:t>加入</a:t>
            </a:r>
            <a:r>
              <a:rPr kumimoji="1" lang="en-US" altLang="zh-CN" sz="1800" dirty="0" err="1"/>
              <a:t>vmspace</a:t>
            </a:r>
            <a:endParaRPr kumimoji="1" lang="en-US" altLang="zh-CN" sz="1800" dirty="0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1C14506E-8578-F246-95E0-D2712B07C92C}"/>
              </a:ext>
            </a:extLst>
          </p:cNvPr>
          <p:cNvSpPr/>
          <p:nvPr/>
        </p:nvSpPr>
        <p:spPr>
          <a:xfrm>
            <a:off x="3419872" y="249746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燕尾形箭头 10">
            <a:extLst>
              <a:ext uri="{FF2B5EF4-FFF2-40B4-BE49-F238E27FC236}">
                <a16:creationId xmlns:a16="http://schemas.microsoft.com/office/drawing/2014/main" id="{E2169DDA-12F6-D64C-9AF8-860AF9B2D076}"/>
              </a:ext>
            </a:extLst>
          </p:cNvPr>
          <p:cNvSpPr/>
          <p:nvPr/>
        </p:nvSpPr>
        <p:spPr>
          <a:xfrm>
            <a:off x="3419872" y="5165314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60109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E5679-BBD6-8144-BE37-804437A4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将</a:t>
            </a:r>
            <a:r>
              <a:rPr kumimoji="1" lang="en-US" altLang="zh-CN" dirty="0" err="1"/>
              <a:t>vmregion</a:t>
            </a:r>
            <a:r>
              <a:rPr kumimoji="1" lang="zh-CN" altLang="en-US" dirty="0"/>
              <a:t>加入到</a:t>
            </a:r>
            <a:r>
              <a:rPr kumimoji="1" lang="en-US" altLang="zh-CN" dirty="0" err="1"/>
              <a:t>vmspace</a:t>
            </a:r>
            <a:r>
              <a:rPr kumimoji="1" lang="zh-CN" altLang="en-US" dirty="0"/>
              <a:t>中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184A25-85E2-804D-8F44-3BBB28B2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76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9BD7FCF-9203-0E45-B6BB-D1AC88584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检查</a:t>
            </a:r>
            <a:r>
              <a:rPr kumimoji="1" lang="en-US" altLang="zh-CN" sz="2400" dirty="0" err="1"/>
              <a:t>vmregion</a:t>
            </a:r>
            <a:r>
              <a:rPr kumimoji="1" lang="zh-CN" altLang="en-US" sz="2400" dirty="0"/>
              <a:t>是否合法，然后加入链表</a:t>
            </a:r>
            <a:endParaRPr kumimoji="1" lang="zh-CN" altLang="en-US" dirty="0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335CE59A-72DB-934B-8F70-5DAF8C352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135802"/>
            <a:ext cx="7287380" cy="3065248"/>
          </a:xfrm>
          <a:prstGeom prst="rect">
            <a:avLst/>
          </a:prstGeom>
        </p:spPr>
      </p:pic>
      <p:sp>
        <p:nvSpPr>
          <p:cNvPr id="9" name="燕尾形箭头 8">
            <a:extLst>
              <a:ext uri="{FF2B5EF4-FFF2-40B4-BE49-F238E27FC236}">
                <a16:creationId xmlns:a16="http://schemas.microsoft.com/office/drawing/2014/main" id="{5BD7B5A1-012A-5944-B762-A705DAC60E6E}"/>
              </a:ext>
            </a:extLst>
          </p:cNvPr>
          <p:cNvSpPr/>
          <p:nvPr/>
        </p:nvSpPr>
        <p:spPr>
          <a:xfrm>
            <a:off x="611560" y="357758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ADF3055F-367E-F04A-B989-3414B7CCFDB7}"/>
              </a:ext>
            </a:extLst>
          </p:cNvPr>
          <p:cNvSpPr/>
          <p:nvPr/>
        </p:nvSpPr>
        <p:spPr>
          <a:xfrm>
            <a:off x="611560" y="465770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3417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09B95-B3F8-9347-8294-B3E8DFE4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Cont. </a:t>
            </a:r>
            <a:r>
              <a:rPr kumimoji="1" lang="zh-CN" altLang="en-US" dirty="0"/>
              <a:t>将</a:t>
            </a:r>
            <a:r>
              <a:rPr kumimoji="1" lang="en-US" altLang="zh-CN" dirty="0" err="1"/>
              <a:t>pmobject</a:t>
            </a:r>
            <a:r>
              <a:rPr kumimoji="1" lang="zh-CN" altLang="en-US" dirty="0"/>
              <a:t>映射到地址空间中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970B54-3E3E-5A43-9A93-72910F2D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F578057-0C2E-3C47-9662-0B61A2D54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52745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sz="2000" dirty="0" err="1"/>
              <a:t>vmspace_map_range</a:t>
            </a:r>
            <a:endParaRPr kumimoji="1" lang="en-US" altLang="zh-CN" sz="1800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>
                <a:solidFill>
                  <a:schemeClr val="bg1">
                    <a:lumMod val="65000"/>
                  </a:schemeClr>
                </a:solidFill>
              </a:rPr>
              <a:t>分配</a:t>
            </a:r>
            <a:r>
              <a:rPr kumimoji="1" lang="en-US" altLang="zh-CN" sz="1800" dirty="0" err="1">
                <a:solidFill>
                  <a:schemeClr val="bg1">
                    <a:lumMod val="65000"/>
                  </a:schemeClr>
                </a:solidFill>
              </a:rPr>
              <a:t>vmregion</a:t>
            </a:r>
            <a:endParaRPr kumimoji="1" lang="en-US" altLang="zh-CN" sz="1800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>
                <a:solidFill>
                  <a:schemeClr val="bg1">
                    <a:lumMod val="65000"/>
                  </a:schemeClr>
                </a:solidFill>
              </a:rPr>
              <a:t>初始化</a:t>
            </a:r>
            <a:r>
              <a:rPr kumimoji="1" lang="en-US" altLang="zh-CN" sz="1800" dirty="0" err="1">
                <a:solidFill>
                  <a:schemeClr val="bg1">
                    <a:lumMod val="65000"/>
                  </a:schemeClr>
                </a:solidFill>
              </a:rPr>
              <a:t>vmregion</a:t>
            </a:r>
            <a:endParaRPr kumimoji="1" lang="en-US" altLang="zh-CN" sz="1800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>
                <a:solidFill>
                  <a:schemeClr val="bg1">
                    <a:lumMod val="65000"/>
                  </a:schemeClr>
                </a:solidFill>
              </a:rPr>
              <a:t>将</a:t>
            </a:r>
            <a:r>
              <a:rPr kumimoji="1" lang="en-US" altLang="zh-CN" sz="1800" dirty="0" err="1">
                <a:solidFill>
                  <a:schemeClr val="bg1">
                    <a:lumMod val="65000"/>
                  </a:schemeClr>
                </a:solidFill>
              </a:rPr>
              <a:t>vmregion</a:t>
            </a:r>
            <a:r>
              <a:rPr kumimoji="1" lang="zh-CN" altLang="en-US" sz="1800" dirty="0">
                <a:solidFill>
                  <a:schemeClr val="bg1">
                    <a:lumMod val="65000"/>
                  </a:schemeClr>
                </a:solidFill>
              </a:rPr>
              <a:t>加入</a:t>
            </a:r>
            <a:br>
              <a:rPr kumimoji="1" lang="en-US" altLang="zh-CN" sz="1800" dirty="0">
                <a:solidFill>
                  <a:schemeClr val="bg1">
                    <a:lumMod val="65000"/>
                  </a:schemeClr>
                </a:solidFill>
              </a:rPr>
            </a:br>
            <a:r>
              <a:rPr kumimoji="1" lang="en-US" altLang="zh-CN" sz="1800" dirty="0" err="1">
                <a:solidFill>
                  <a:schemeClr val="bg1">
                    <a:lumMod val="65000"/>
                  </a:schemeClr>
                </a:solidFill>
              </a:rPr>
              <a:t>vmspace</a:t>
            </a:r>
            <a:endParaRPr kumimoji="1" lang="en-US" altLang="zh-CN" sz="1800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/>
              <a:t>当</a:t>
            </a:r>
            <a:r>
              <a:rPr kumimoji="1" lang="en-US" altLang="zh-CN" sz="1800" dirty="0" err="1"/>
              <a:t>pmobject</a:t>
            </a:r>
            <a:r>
              <a:rPr kumimoji="1" lang="zh-CN" altLang="en-US" sz="1800" dirty="0"/>
              <a:t>已经分配好</a:t>
            </a:r>
            <a:br>
              <a:rPr kumimoji="1" lang="en-US" altLang="zh-CN" sz="1800" dirty="0"/>
            </a:br>
            <a:r>
              <a:rPr kumimoji="1" lang="zh-CN" altLang="en-US" sz="1800" dirty="0"/>
              <a:t>物理内存了，</a:t>
            </a:r>
            <a:br>
              <a:rPr kumimoji="1" lang="en-US" altLang="zh-CN" sz="1800" dirty="0"/>
            </a:br>
            <a:r>
              <a:rPr kumimoji="1" lang="zh-CN" altLang="en-US" sz="1800" dirty="0"/>
              <a:t>那么就直接填写页表</a:t>
            </a:r>
            <a:endParaRPr kumimoji="1" lang="en-US" altLang="zh-CN" sz="1800" dirty="0"/>
          </a:p>
          <a:p>
            <a:pPr marL="800100" lvl="1" indent="-342900">
              <a:buFont typeface="+mj-lt"/>
              <a:buAutoNum type="arabicPeriod"/>
            </a:pPr>
            <a:endParaRPr kumimoji="1" lang="en-US" altLang="zh-CN" sz="1800" dirty="0"/>
          </a:p>
        </p:txBody>
      </p:sp>
      <p:sp>
        <p:nvSpPr>
          <p:cNvPr id="12" name="燕尾形箭头 11">
            <a:extLst>
              <a:ext uri="{FF2B5EF4-FFF2-40B4-BE49-F238E27FC236}">
                <a16:creationId xmlns:a16="http://schemas.microsoft.com/office/drawing/2014/main" id="{02F1F403-5E32-DA4D-9E74-9FCF92005452}"/>
              </a:ext>
            </a:extLst>
          </p:cNvPr>
          <p:cNvSpPr/>
          <p:nvPr/>
        </p:nvSpPr>
        <p:spPr>
          <a:xfrm>
            <a:off x="3131840" y="3793604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DE71ED7-88B2-9E4C-A0BB-9D40A33E8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7" y="1585079"/>
            <a:ext cx="5580113" cy="23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973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3A91F-DA4F-4C48-993D-B95FBC37D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示例：如何填写页表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F15B3E-BF04-434D-9588-76B2CB91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8" name="燕尾形箭头 7">
            <a:extLst>
              <a:ext uri="{FF2B5EF4-FFF2-40B4-BE49-F238E27FC236}">
                <a16:creationId xmlns:a16="http://schemas.microsoft.com/office/drawing/2014/main" id="{076D1EA1-64E3-7E4C-B698-4136C3C1F2DC}"/>
              </a:ext>
            </a:extLst>
          </p:cNvPr>
          <p:cNvSpPr/>
          <p:nvPr/>
        </p:nvSpPr>
        <p:spPr>
          <a:xfrm>
            <a:off x="548227" y="429766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94E45BF-B370-8242-BCF0-E6D294BCC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调用体系结构相关的页表填写函数</a:t>
            </a:r>
            <a:endParaRPr kumimoji="1" lang="zh-CN" altLang="en-US" dirty="0"/>
          </a:p>
        </p:txBody>
      </p:sp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4B54B7DB-1C7A-0F4C-96F5-D316C1E30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84" y="1905300"/>
            <a:ext cx="7797552" cy="339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110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2FF9B-8C99-8C4A-BB02-1B8F536A1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填写页表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E29FA3-29B4-7046-B799-59A10BE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16D7E97-E88F-1F4B-8B82-E311D52CD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拿到页表基地址、计算映射多少内存页；</a:t>
            </a:r>
            <a:r>
              <a:rPr kumimoji="1" lang="en-US" altLang="zh-CN" sz="2000" dirty="0" err="1"/>
              <a:t>ptp_t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是页表页类型</a:t>
            </a:r>
            <a:endParaRPr kumimoji="1" lang="en-US" altLang="zh-CN" sz="2000" dirty="0"/>
          </a:p>
        </p:txBody>
      </p:sp>
      <p:pic>
        <p:nvPicPr>
          <p:cNvPr id="12" name="内容占位符 9">
            <a:extLst>
              <a:ext uri="{FF2B5EF4-FFF2-40B4-BE49-F238E27FC236}">
                <a16:creationId xmlns:a16="http://schemas.microsoft.com/office/drawing/2014/main" id="{DEBF6D35-5F3C-E34A-8F83-52774126C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846" y="2156877"/>
            <a:ext cx="6260308" cy="316512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99BC6BC-CAC9-C04C-B58E-0F58E9396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88650"/>
            <a:ext cx="2699792" cy="827356"/>
          </a:xfrm>
          <a:prstGeom prst="rect">
            <a:avLst/>
          </a:prstGeom>
        </p:spPr>
      </p:pic>
      <p:sp>
        <p:nvSpPr>
          <p:cNvPr id="17" name="燕尾形箭头 16">
            <a:extLst>
              <a:ext uri="{FF2B5EF4-FFF2-40B4-BE49-F238E27FC236}">
                <a16:creationId xmlns:a16="http://schemas.microsoft.com/office/drawing/2014/main" id="{FEE96389-FC45-5446-A877-E191F5F771CD}"/>
              </a:ext>
            </a:extLst>
          </p:cNvPr>
          <p:cNvSpPr/>
          <p:nvPr/>
        </p:nvSpPr>
        <p:spPr>
          <a:xfrm>
            <a:off x="1009798" y="2929508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燕尾形箭头 17">
            <a:extLst>
              <a:ext uri="{FF2B5EF4-FFF2-40B4-BE49-F238E27FC236}">
                <a16:creationId xmlns:a16="http://schemas.microsoft.com/office/drawing/2014/main" id="{FC8F5796-16A5-EB4B-8D73-B022BDB4B425}"/>
              </a:ext>
            </a:extLst>
          </p:cNvPr>
          <p:cNvSpPr/>
          <p:nvPr/>
        </p:nvSpPr>
        <p:spPr>
          <a:xfrm>
            <a:off x="1009798" y="3873306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燕尾形箭头 18">
            <a:extLst>
              <a:ext uri="{FF2B5EF4-FFF2-40B4-BE49-F238E27FC236}">
                <a16:creationId xmlns:a16="http://schemas.microsoft.com/office/drawing/2014/main" id="{DEDA13A9-719A-C54B-BE00-B5EA38AF312A}"/>
              </a:ext>
            </a:extLst>
          </p:cNvPr>
          <p:cNvSpPr/>
          <p:nvPr/>
        </p:nvSpPr>
        <p:spPr>
          <a:xfrm>
            <a:off x="1009798" y="4209228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297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0B62-58AD-6E4F-AC9B-5405506F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简单管理方法导致外部碎片问题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09B689-1D28-9244-AA5D-429EF4DF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39B2F5-DA4E-5542-9EC7-20C475AF7372}"/>
              </a:ext>
            </a:extLst>
          </p:cNvPr>
          <p:cNvSpPr/>
          <p:nvPr/>
        </p:nvSpPr>
        <p:spPr>
          <a:xfrm>
            <a:off x="2195736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75237B-2D16-2A49-9271-AF3A4FA49E4F}"/>
              </a:ext>
            </a:extLst>
          </p:cNvPr>
          <p:cNvSpPr/>
          <p:nvPr/>
        </p:nvSpPr>
        <p:spPr>
          <a:xfrm>
            <a:off x="3419872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1EBD57-2DA5-184B-9383-8C6A9E09DF28}"/>
              </a:ext>
            </a:extLst>
          </p:cNvPr>
          <p:cNvSpPr/>
          <p:nvPr/>
        </p:nvSpPr>
        <p:spPr>
          <a:xfrm>
            <a:off x="4644010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66D8BA-83BD-4D4D-9240-4E13FFAEA7B0}"/>
              </a:ext>
            </a:extLst>
          </p:cNvPr>
          <p:cNvSpPr/>
          <p:nvPr/>
        </p:nvSpPr>
        <p:spPr>
          <a:xfrm>
            <a:off x="5868146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C91A8C-73C1-A747-B529-F2A1B2EE39AF}"/>
              </a:ext>
            </a:extLst>
          </p:cNvPr>
          <p:cNvSpPr txBox="1"/>
          <p:nvPr/>
        </p:nvSpPr>
        <p:spPr>
          <a:xfrm>
            <a:off x="611560" y="1366527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</a:t>
            </a:r>
            <a:endParaRPr kumimoji="1"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BA94A1-403E-124E-BA39-95A5DCDB28BE}"/>
              </a:ext>
            </a:extLst>
          </p:cNvPr>
          <p:cNvSpPr/>
          <p:nvPr/>
        </p:nvSpPr>
        <p:spPr>
          <a:xfrm>
            <a:off x="2195736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ABE902-FF39-3B46-9816-C19971FC7295}"/>
              </a:ext>
            </a:extLst>
          </p:cNvPr>
          <p:cNvSpPr/>
          <p:nvPr/>
        </p:nvSpPr>
        <p:spPr>
          <a:xfrm>
            <a:off x="3419872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9577BB-5043-414A-A243-63D83EFDFE20}"/>
              </a:ext>
            </a:extLst>
          </p:cNvPr>
          <p:cNvSpPr/>
          <p:nvPr/>
        </p:nvSpPr>
        <p:spPr>
          <a:xfrm>
            <a:off x="4644010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39FF573-95E0-6049-A2F4-8CD30717C71A}"/>
              </a:ext>
            </a:extLst>
          </p:cNvPr>
          <p:cNvSpPr/>
          <p:nvPr/>
        </p:nvSpPr>
        <p:spPr>
          <a:xfrm>
            <a:off x="5868146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7E473B-8437-E941-9C73-8E46B41246C7}"/>
              </a:ext>
            </a:extLst>
          </p:cNvPr>
          <p:cNvSpPr txBox="1"/>
          <p:nvPr/>
        </p:nvSpPr>
        <p:spPr>
          <a:xfrm>
            <a:off x="611560" y="2374638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</a:t>
            </a:r>
            <a:endParaRPr kumimoji="1"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76AAD8D-5305-994C-9618-6FD1214716AA}"/>
              </a:ext>
            </a:extLst>
          </p:cNvPr>
          <p:cNvSpPr txBox="1"/>
          <p:nvPr/>
        </p:nvSpPr>
        <p:spPr>
          <a:xfrm>
            <a:off x="7308304" y="241064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分配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个页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83A3D6-A4ED-224F-A744-3DA159D8C3AB}"/>
              </a:ext>
            </a:extLst>
          </p:cNvPr>
          <p:cNvSpPr/>
          <p:nvPr/>
        </p:nvSpPr>
        <p:spPr>
          <a:xfrm>
            <a:off x="2195736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082E928-98C1-9447-8936-22011CE5BD1C}"/>
              </a:ext>
            </a:extLst>
          </p:cNvPr>
          <p:cNvSpPr/>
          <p:nvPr/>
        </p:nvSpPr>
        <p:spPr>
          <a:xfrm>
            <a:off x="3419872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50D419D-9107-2548-B7A8-6CB6CBBEA122}"/>
              </a:ext>
            </a:extLst>
          </p:cNvPr>
          <p:cNvSpPr/>
          <p:nvPr/>
        </p:nvSpPr>
        <p:spPr>
          <a:xfrm>
            <a:off x="4644010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A8C30C-6EB6-1941-872F-40B5CD19DCDA}"/>
              </a:ext>
            </a:extLst>
          </p:cNvPr>
          <p:cNvSpPr/>
          <p:nvPr/>
        </p:nvSpPr>
        <p:spPr>
          <a:xfrm>
            <a:off x="5868146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99D680-6C3E-5D42-BB17-EF7BC0F477B1}"/>
              </a:ext>
            </a:extLst>
          </p:cNvPr>
          <p:cNvSpPr txBox="1"/>
          <p:nvPr/>
        </p:nvSpPr>
        <p:spPr>
          <a:xfrm>
            <a:off x="611560" y="3385749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3</a:t>
            </a:r>
            <a:endParaRPr kumimoji="1"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E3A6FA-18DE-8A4F-A88B-41BC5FD3BE5E}"/>
              </a:ext>
            </a:extLst>
          </p:cNvPr>
          <p:cNvSpPr txBox="1"/>
          <p:nvPr/>
        </p:nvSpPr>
        <p:spPr>
          <a:xfrm>
            <a:off x="7308304" y="3421754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分配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个页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508EDE-B5F1-9D41-817E-3D795780A4D3}"/>
              </a:ext>
            </a:extLst>
          </p:cNvPr>
          <p:cNvSpPr/>
          <p:nvPr/>
        </p:nvSpPr>
        <p:spPr>
          <a:xfrm>
            <a:off x="3419872" y="3292546"/>
            <a:ext cx="2448274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96149F1-2816-3E44-A3AB-838E7C1E2C50}"/>
              </a:ext>
            </a:extLst>
          </p:cNvPr>
          <p:cNvSpPr/>
          <p:nvPr/>
        </p:nvSpPr>
        <p:spPr>
          <a:xfrm>
            <a:off x="2195736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3881363-510E-E34C-8666-8414A5ACB949}"/>
              </a:ext>
            </a:extLst>
          </p:cNvPr>
          <p:cNvSpPr/>
          <p:nvPr/>
        </p:nvSpPr>
        <p:spPr>
          <a:xfrm>
            <a:off x="3419872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7326B93-D9B3-3744-A068-863EAB12DC73}"/>
              </a:ext>
            </a:extLst>
          </p:cNvPr>
          <p:cNvSpPr/>
          <p:nvPr/>
        </p:nvSpPr>
        <p:spPr>
          <a:xfrm>
            <a:off x="4644010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1DAB72-AD96-5D41-901E-56DC2DAE8BA8}"/>
              </a:ext>
            </a:extLst>
          </p:cNvPr>
          <p:cNvSpPr/>
          <p:nvPr/>
        </p:nvSpPr>
        <p:spPr>
          <a:xfrm>
            <a:off x="5868146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6F0029-CAAB-E44F-A693-94B37997FECB}"/>
              </a:ext>
            </a:extLst>
          </p:cNvPr>
          <p:cNvSpPr txBox="1"/>
          <p:nvPr/>
        </p:nvSpPr>
        <p:spPr>
          <a:xfrm>
            <a:off x="611560" y="4390861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4</a:t>
            </a:r>
            <a:endParaRPr kumimoji="1" lang="zh-CN" altLang="en-US" sz="2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B073EC-70AA-804A-BC04-D4CCE807C566}"/>
              </a:ext>
            </a:extLst>
          </p:cNvPr>
          <p:cNvSpPr txBox="1"/>
          <p:nvPr/>
        </p:nvSpPr>
        <p:spPr>
          <a:xfrm>
            <a:off x="7308304" y="4426866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释放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个页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858D0DE-7707-E542-9A0E-61871BCF9525}"/>
              </a:ext>
            </a:extLst>
          </p:cNvPr>
          <p:cNvSpPr/>
          <p:nvPr/>
        </p:nvSpPr>
        <p:spPr>
          <a:xfrm>
            <a:off x="3419872" y="4297658"/>
            <a:ext cx="2448274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35A1B54-C540-874C-8590-85F1FFB48927}"/>
              </a:ext>
            </a:extLst>
          </p:cNvPr>
          <p:cNvSpPr txBox="1"/>
          <p:nvPr/>
        </p:nvSpPr>
        <p:spPr>
          <a:xfrm>
            <a:off x="609420" y="5139568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5</a:t>
            </a:r>
            <a:endParaRPr kumimoji="1" lang="zh-CN" altLang="en-US" sz="2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C4B2B19-81B2-8547-AFFD-93D81C1ADF10}"/>
              </a:ext>
            </a:extLst>
          </p:cNvPr>
          <p:cNvSpPr txBox="1"/>
          <p:nvPr/>
        </p:nvSpPr>
        <p:spPr>
          <a:xfrm>
            <a:off x="2411760" y="5139567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请求分配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个页，</a:t>
            </a:r>
            <a:r>
              <a:rPr kumimoji="1" lang="zh-CN" altLang="en-US" sz="2400" b="1" dirty="0">
                <a:solidFill>
                  <a:srgbClr val="BD374B"/>
                </a:solidFill>
              </a:rPr>
              <a:t>失败</a:t>
            </a:r>
            <a:r>
              <a:rPr kumimoji="1" lang="zh-CN" altLang="en-US" sz="2400" dirty="0"/>
              <a:t>，实际却有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个页</a:t>
            </a:r>
          </a:p>
        </p:txBody>
      </p:sp>
    </p:spTree>
    <p:extLst>
      <p:ext uri="{BB962C8B-B14F-4D97-AF65-F5344CB8AC3E}">
        <p14:creationId xmlns:p14="http://schemas.microsoft.com/office/powerpoint/2010/main" val="90884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/>
      <p:bldP spid="16" grpId="0" animBg="1"/>
      <p:bldP spid="17" grpId="0" animBg="1"/>
      <p:bldP spid="18" grpId="0" animBg="1"/>
      <p:bldP spid="19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69939D2-FC66-904E-910C-BE6902B94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735988"/>
            <a:ext cx="4932040" cy="497901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32FF9B-8C99-8C4A-BB02-1B8F536A1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Cont. </a:t>
            </a:r>
            <a:r>
              <a:rPr kumimoji="1" lang="zh-CN" altLang="en-US" dirty="0"/>
              <a:t>填写页表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E29FA3-29B4-7046-B799-59A10BE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80</a:t>
            </a:fld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16D7E97-E88F-1F4B-8B82-E311D52CD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 err="1"/>
              <a:t>get_next_ptp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逐级遍历页表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true</a:t>
            </a:r>
            <a:r>
              <a:rPr kumimoji="1" lang="zh-CN" altLang="en-US" sz="1800" dirty="0"/>
              <a:t>表示如果没有相应的</a:t>
            </a:r>
            <a:br>
              <a:rPr kumimoji="1" lang="en-US" altLang="zh-CN" sz="1800" dirty="0"/>
            </a:br>
            <a:r>
              <a:rPr kumimoji="1" lang="zh-CN" altLang="en-US" sz="1800" dirty="0"/>
              <a:t>页表页，则分配之</a:t>
            </a:r>
            <a:endParaRPr kumimoji="1" lang="en-US" altLang="zh-CN" sz="1800" dirty="0"/>
          </a:p>
          <a:p>
            <a:r>
              <a:rPr kumimoji="1" lang="zh-CN" altLang="en-US" sz="1800" dirty="0"/>
              <a:t>在第</a:t>
            </a:r>
            <a:r>
              <a:rPr kumimoji="1" lang="en-US" altLang="zh-CN" sz="1800" dirty="0"/>
              <a:t>3</a:t>
            </a:r>
            <a:r>
              <a:rPr kumimoji="1" lang="zh-CN" altLang="en-US" sz="1800" dirty="0"/>
              <a:t>级页表页中填写</a:t>
            </a:r>
            <a:br>
              <a:rPr kumimoji="1" lang="en-US" altLang="zh-CN" sz="1800" dirty="0"/>
            </a:br>
            <a:r>
              <a:rPr kumimoji="1" lang="zh-CN" altLang="en-US" sz="1800" dirty="0"/>
              <a:t>页表项（地址映射和权限）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每项代表一个</a:t>
            </a:r>
            <a:r>
              <a:rPr kumimoji="1" lang="en-US" altLang="zh-CN" sz="1800" dirty="0"/>
              <a:t>4K</a:t>
            </a:r>
            <a:r>
              <a:rPr kumimoji="1" lang="zh-CN" altLang="en-US" sz="1800" dirty="0"/>
              <a:t>页</a:t>
            </a:r>
            <a:endParaRPr kumimoji="1" lang="en-US" altLang="zh-CN" sz="1800" dirty="0"/>
          </a:p>
          <a:p>
            <a:endParaRPr kumimoji="1" lang="en-US" altLang="zh-CN" sz="2000" dirty="0"/>
          </a:p>
        </p:txBody>
      </p:sp>
      <p:sp>
        <p:nvSpPr>
          <p:cNvPr id="9" name="燕尾形箭头 8">
            <a:extLst>
              <a:ext uri="{FF2B5EF4-FFF2-40B4-BE49-F238E27FC236}">
                <a16:creationId xmlns:a16="http://schemas.microsoft.com/office/drawing/2014/main" id="{03285D10-E5D4-7846-A604-7F41CD439610}"/>
              </a:ext>
            </a:extLst>
          </p:cNvPr>
          <p:cNvSpPr/>
          <p:nvPr/>
        </p:nvSpPr>
        <p:spPr>
          <a:xfrm>
            <a:off x="3779912" y="105730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A01E5991-53DD-FE47-9630-8FA4B92413DD}"/>
              </a:ext>
            </a:extLst>
          </p:cNvPr>
          <p:cNvSpPr/>
          <p:nvPr/>
        </p:nvSpPr>
        <p:spPr>
          <a:xfrm>
            <a:off x="3779912" y="1599927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燕尾形箭头 12">
            <a:extLst>
              <a:ext uri="{FF2B5EF4-FFF2-40B4-BE49-F238E27FC236}">
                <a16:creationId xmlns:a16="http://schemas.microsoft.com/office/drawing/2014/main" id="{36A7878B-C4E6-694A-B7E1-1A3AB8B1E34A}"/>
              </a:ext>
            </a:extLst>
          </p:cNvPr>
          <p:cNvSpPr/>
          <p:nvPr/>
        </p:nvSpPr>
        <p:spPr>
          <a:xfrm>
            <a:off x="3779912" y="2179057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燕尾形箭头 13">
            <a:extLst>
              <a:ext uri="{FF2B5EF4-FFF2-40B4-BE49-F238E27FC236}">
                <a16:creationId xmlns:a16="http://schemas.microsoft.com/office/drawing/2014/main" id="{EFA22003-746A-8D4A-BAC3-845A47F9AD00}"/>
              </a:ext>
            </a:extLst>
          </p:cNvPr>
          <p:cNvSpPr/>
          <p:nvPr/>
        </p:nvSpPr>
        <p:spPr>
          <a:xfrm>
            <a:off x="3779912" y="3978516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燕尾形箭头 14">
            <a:extLst>
              <a:ext uri="{FF2B5EF4-FFF2-40B4-BE49-F238E27FC236}">
                <a16:creationId xmlns:a16="http://schemas.microsoft.com/office/drawing/2014/main" id="{3248A6EE-98DC-5B44-BB8E-E631604DED13}"/>
              </a:ext>
            </a:extLst>
          </p:cNvPr>
          <p:cNvSpPr/>
          <p:nvPr/>
        </p:nvSpPr>
        <p:spPr>
          <a:xfrm>
            <a:off x="3779912" y="4146436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04463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20A08796-2E75-EE4C-B2BF-8FF30BD96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007" y="1032482"/>
            <a:ext cx="5098993" cy="44536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37A9C2A-F37D-0E4A-95AA-34EC0EFA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设置页表项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CB63CD-2D2A-F54C-B08A-0CB8B16C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81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9EC63BC-1D10-8046-B9BA-0665A442E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altLang="zh-CN" dirty="0"/>
              <a:t>AP</a:t>
            </a:r>
          </a:p>
          <a:p>
            <a:pPr lvl="1"/>
            <a:r>
              <a:rPr kumimoji="1" lang="zh-CN" altLang="en-US" dirty="0"/>
              <a:t>标记读写权限</a:t>
            </a:r>
            <a:endParaRPr kumimoji="1" lang="en-US" altLang="zh-CN" dirty="0"/>
          </a:p>
          <a:p>
            <a:r>
              <a:rPr kumimoji="1" lang="en-US" altLang="zh-CN" dirty="0"/>
              <a:t>UXN/PXN</a:t>
            </a:r>
          </a:p>
          <a:p>
            <a:pPr lvl="1"/>
            <a:r>
              <a:rPr kumimoji="1" lang="zh-CN" altLang="en-US" dirty="0"/>
              <a:t>标记执行权限</a:t>
            </a:r>
            <a:endParaRPr kumimoji="1" lang="en-US" altLang="zh-CN" dirty="0"/>
          </a:p>
          <a:p>
            <a:r>
              <a:rPr kumimoji="1" lang="en-US" altLang="zh-CN" dirty="0"/>
              <a:t>AF</a:t>
            </a:r>
          </a:p>
          <a:p>
            <a:pPr lvl="1"/>
            <a:r>
              <a:rPr kumimoji="1" lang="zh-CN" altLang="en-US" dirty="0"/>
              <a:t>标记是否访问过</a:t>
            </a:r>
            <a:endParaRPr kumimoji="1" lang="en-US" altLang="zh-CN" dirty="0"/>
          </a:p>
          <a:p>
            <a:r>
              <a:rPr kumimoji="1" lang="en-US" altLang="zh-CN" dirty="0"/>
              <a:t>SH</a:t>
            </a:r>
          </a:p>
          <a:p>
            <a:pPr lvl="1"/>
            <a:r>
              <a:rPr kumimoji="1" lang="zh-CN" altLang="en-US" dirty="0"/>
              <a:t>标记内存一致性</a:t>
            </a:r>
            <a:endParaRPr kumimoji="1" lang="en-US" altLang="zh-CN" dirty="0"/>
          </a:p>
          <a:p>
            <a:r>
              <a:rPr kumimoji="1" lang="en-US" altLang="zh-CN" dirty="0" err="1"/>
              <a:t>Attr_index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标记内存类型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13096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6D286-4042-8849-BAFC-1B86D458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L3</a:t>
            </a:r>
            <a:r>
              <a:rPr kumimoji="1" lang="zh-CN" altLang="en-US" dirty="0"/>
              <a:t>页表项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E0F1B79-1F91-D648-AD93-E75E7672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31" y="1333500"/>
            <a:ext cx="7357938" cy="37719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DCFDDE-1B3C-E94C-9EC5-C6026FDD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375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32D18-A1AE-184F-AF81-891384381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缺页异常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1CB0A8-269B-AC42-8BD9-8E00F3FCC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基于缺页异常，实现按需分配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例如，访问</a:t>
            </a:r>
            <a:r>
              <a:rPr kumimoji="1" lang="en-US" altLang="zh-CN" dirty="0"/>
              <a:t>PMO_ANONYM</a:t>
            </a:r>
            <a:r>
              <a:rPr kumimoji="1" lang="zh-CN" altLang="en-US" dirty="0"/>
              <a:t>映射的区域会触发缺页</a:t>
            </a:r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64</a:t>
            </a:r>
            <a:r>
              <a:rPr kumimoji="1" lang="zh-CN" altLang="en-US" dirty="0"/>
              <a:t>位）用户态程序发生缺页时下陷到内核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</a:t>
            </a:r>
            <a:r>
              <a:rPr kumimoji="1" lang="en-US" altLang="zh-CN" dirty="0"/>
              <a:t>aarch64</a:t>
            </a:r>
            <a:r>
              <a:rPr kumimoji="1" lang="zh-CN" altLang="en-US" dirty="0"/>
              <a:t>上，触发</a:t>
            </a:r>
            <a:r>
              <a:rPr kumimoji="1" lang="en-US" altLang="zh-CN" dirty="0"/>
              <a:t>64</a:t>
            </a:r>
            <a:r>
              <a:rPr kumimoji="1" lang="zh-CN" altLang="en-US" dirty="0"/>
              <a:t>位</a:t>
            </a:r>
            <a:r>
              <a:rPr kumimoji="1" lang="en-US" altLang="zh-CN" dirty="0"/>
              <a:t>EL0</a:t>
            </a:r>
            <a:r>
              <a:rPr kumimoji="1" lang="zh-CN" altLang="en-US" dirty="0"/>
              <a:t>同步异常 （异常号</a:t>
            </a:r>
            <a:r>
              <a:rPr kumimoji="1" lang="en-US" altLang="zh-CN" dirty="0"/>
              <a:t>8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同时错误状态寄存器（</a:t>
            </a:r>
            <a:r>
              <a:rPr kumimoji="1" lang="en-US" altLang="zh-CN" dirty="0"/>
              <a:t>ESR</a:t>
            </a:r>
            <a:r>
              <a:rPr kumimoji="1" lang="zh-CN" altLang="en-US" dirty="0"/>
              <a:t>）中的错误代码（</a:t>
            </a:r>
            <a:r>
              <a:rPr kumimoji="1" lang="en-US" altLang="zh-CN" dirty="0"/>
              <a:t>EC</a:t>
            </a:r>
            <a:r>
              <a:rPr kumimoji="1" lang="zh-CN" altLang="en-US" dirty="0"/>
              <a:t>）是</a:t>
            </a:r>
            <a:br>
              <a:rPr kumimoji="1" lang="en-US" altLang="zh-CN" dirty="0"/>
            </a:br>
            <a:r>
              <a:rPr kumimoji="1" lang="en-US" altLang="zh-CN" dirty="0"/>
              <a:t>ESR_EL1_EC_DABT_LEL</a:t>
            </a:r>
            <a:r>
              <a:rPr kumimoji="1" lang="zh-CN" altLang="en-US" dirty="0"/>
              <a:t> 或 </a:t>
            </a:r>
            <a:r>
              <a:rPr kumimoji="1" lang="en-US" altLang="zh-CN" dirty="0"/>
              <a:t>ESR_EL1_EC_IABT_LEL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491030-E5EC-2B48-BCC6-761CBBBE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42A840-D915-FA4E-9784-17164250A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3" y="5017751"/>
            <a:ext cx="8871654" cy="36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71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A93B8-F964-FC47-91B7-87313E60C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缺页异常处理函数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3FA74-DBFE-D240-A82D-93A29022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获取触发缺页的地址</a:t>
            </a:r>
            <a:endParaRPr kumimoji="1" lang="en-US" altLang="zh-CN" sz="2000" dirty="0"/>
          </a:p>
          <a:p>
            <a:pPr lvl="1"/>
            <a:r>
              <a:rPr kumimoji="1" lang="en-US" altLang="zh-CN" sz="1800" dirty="0"/>
              <a:t>aarch64: far_el1</a:t>
            </a:r>
          </a:p>
          <a:p>
            <a:r>
              <a:rPr kumimoji="1" lang="zh-CN" altLang="en-US" sz="2000" dirty="0"/>
              <a:t>根据</a:t>
            </a:r>
            <a:r>
              <a:rPr kumimoji="1" lang="en-US" altLang="zh-CN" sz="2000" dirty="0"/>
              <a:t>ESR</a:t>
            </a:r>
            <a:r>
              <a:rPr kumimoji="1" lang="zh-CN" altLang="en-US" sz="2000" dirty="0"/>
              <a:t>中错误状态码</a:t>
            </a:r>
            <a:br>
              <a:rPr kumimoji="1" lang="en-US" altLang="zh-CN" sz="2000" dirty="0"/>
            </a:br>
            <a:r>
              <a:rPr kumimoji="1" lang="zh-CN" altLang="en-US" sz="2000" dirty="0"/>
              <a:t>具体处理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翻译错误 （无映射）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权限错误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F37C91-0651-9441-AAF2-9902CD70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F15256-ECAE-F64A-9833-7BBEA76C8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70" y="1250509"/>
            <a:ext cx="5270830" cy="39376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0AC1F2-D2DF-AB49-AF5B-4DA51E782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25340"/>
            <a:ext cx="4355976" cy="992390"/>
          </a:xfrm>
          <a:prstGeom prst="rect">
            <a:avLst/>
          </a:prstGeom>
        </p:spPr>
      </p:pic>
      <p:sp>
        <p:nvSpPr>
          <p:cNvPr id="9" name="燕尾形箭头 8">
            <a:extLst>
              <a:ext uri="{FF2B5EF4-FFF2-40B4-BE49-F238E27FC236}">
                <a16:creationId xmlns:a16="http://schemas.microsoft.com/office/drawing/2014/main" id="{5CC4F1FD-B9DE-6A40-83E6-79D02AE5F364}"/>
              </a:ext>
            </a:extLst>
          </p:cNvPr>
          <p:cNvSpPr/>
          <p:nvPr/>
        </p:nvSpPr>
        <p:spPr>
          <a:xfrm>
            <a:off x="3491880" y="1921396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4EFE1B21-5B66-7B43-9C10-3086CE9C94C6}"/>
              </a:ext>
            </a:extLst>
          </p:cNvPr>
          <p:cNvSpPr/>
          <p:nvPr/>
        </p:nvSpPr>
        <p:spPr>
          <a:xfrm>
            <a:off x="3494883" y="2235625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85056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D1FB756-21A3-2545-BD9F-4F321981E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01" y="1360658"/>
            <a:ext cx="5781499" cy="43471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5B64BA8-6BBC-9C4F-BFE4-316F3BB3F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处理按需分配导致的翻译错误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16510D-4306-4F4C-A4DD-C494DC7E3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找到出错地址属于的</a:t>
            </a:r>
            <a:br>
              <a:rPr kumimoji="1" lang="en-US" altLang="zh-CN" sz="2000" dirty="0"/>
            </a:br>
            <a:r>
              <a:rPr kumimoji="1" lang="en-US" altLang="zh-CN" sz="2000" dirty="0" err="1"/>
              <a:t>vmregion</a:t>
            </a:r>
            <a:endParaRPr kumimoji="1" lang="en-US" altLang="zh-CN" sz="2000" dirty="0"/>
          </a:p>
          <a:p>
            <a:r>
              <a:rPr kumimoji="1" lang="zh-CN" altLang="en-US" sz="2000" dirty="0"/>
              <a:t>拿到</a:t>
            </a:r>
            <a:r>
              <a:rPr kumimoji="1" lang="en-US" altLang="zh-CN" sz="2000" dirty="0" err="1"/>
              <a:t>vmregion</a:t>
            </a:r>
            <a:r>
              <a:rPr kumimoji="1" lang="zh-CN" altLang="en-US" sz="2000" dirty="0"/>
              <a:t>关联</a:t>
            </a:r>
            <a:br>
              <a:rPr kumimoji="1" lang="en-US" altLang="zh-CN" sz="2000" dirty="0"/>
            </a:br>
            <a:r>
              <a:rPr kumimoji="1" lang="zh-CN" altLang="en-US" sz="2000" dirty="0"/>
              <a:t>的</a:t>
            </a:r>
            <a:r>
              <a:rPr kumimoji="1" lang="en-US" altLang="zh-CN" sz="2000" dirty="0" err="1"/>
              <a:t>pmo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0A2655-AFF6-BD4F-8E84-6F93674B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85</a:t>
            </a:fld>
            <a:endParaRPr lang="zh-CN" altLang="en-US"/>
          </a:p>
        </p:txBody>
      </p:sp>
      <p:sp>
        <p:nvSpPr>
          <p:cNvPr id="8" name="燕尾形箭头 7">
            <a:extLst>
              <a:ext uri="{FF2B5EF4-FFF2-40B4-BE49-F238E27FC236}">
                <a16:creationId xmlns:a16="http://schemas.microsoft.com/office/drawing/2014/main" id="{3967F623-F930-854B-B5C2-33442E77F099}"/>
              </a:ext>
            </a:extLst>
          </p:cNvPr>
          <p:cNvSpPr/>
          <p:nvPr/>
        </p:nvSpPr>
        <p:spPr>
          <a:xfrm>
            <a:off x="2963172" y="393762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燕尾形箭头 8">
            <a:extLst>
              <a:ext uri="{FF2B5EF4-FFF2-40B4-BE49-F238E27FC236}">
                <a16:creationId xmlns:a16="http://schemas.microsoft.com/office/drawing/2014/main" id="{F99CB55E-ED9B-D042-B5F0-9B760B1D6D83}"/>
              </a:ext>
            </a:extLst>
          </p:cNvPr>
          <p:cNvSpPr/>
          <p:nvPr/>
        </p:nvSpPr>
        <p:spPr>
          <a:xfrm>
            <a:off x="2961947" y="5529225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006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64BA8-6BBC-9C4F-BFE4-316F3BB3F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处理按需分配导致的翻译错误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16510D-4306-4F4C-A4DD-C494DC7E3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分配物理页</a:t>
            </a:r>
            <a:endParaRPr kumimoji="1" lang="en-US" altLang="zh-CN" sz="2000" dirty="0"/>
          </a:p>
          <a:p>
            <a:r>
              <a:rPr kumimoji="1" lang="zh-CN" altLang="en-US" sz="2000" dirty="0"/>
              <a:t>在</a:t>
            </a:r>
            <a:r>
              <a:rPr kumimoji="1" lang="en-US" altLang="zh-CN" sz="2000" dirty="0" err="1"/>
              <a:t>radix_tree</a:t>
            </a:r>
            <a:r>
              <a:rPr kumimoji="1" lang="zh-CN" altLang="en-US" sz="2000" dirty="0"/>
              <a:t>中记录</a:t>
            </a:r>
            <a:br>
              <a:rPr kumimoji="1" lang="en-US" altLang="zh-CN" sz="2000" dirty="0"/>
            </a:br>
            <a:r>
              <a:rPr kumimoji="1" lang="zh-CN" altLang="en-US" sz="2000" dirty="0"/>
              <a:t>物理页信息</a:t>
            </a:r>
            <a:endParaRPr kumimoji="1" lang="en-US" altLang="zh-CN" sz="2000" dirty="0"/>
          </a:p>
          <a:p>
            <a:r>
              <a:rPr kumimoji="1" lang="zh-CN" altLang="en-US" sz="2000" dirty="0"/>
              <a:t>在页表中添加映射</a:t>
            </a:r>
            <a:endParaRPr kumimoji="1" lang="en-US" altLang="zh-CN" sz="2000" dirty="0"/>
          </a:p>
          <a:p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0A2655-AFF6-BD4F-8E84-6F93674B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86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29619C9-2B5B-2142-94CA-60B832186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49" y="1429708"/>
            <a:ext cx="5297751" cy="3675429"/>
          </a:xfrm>
          <a:prstGeom prst="rect">
            <a:avLst/>
          </a:prstGeom>
        </p:spPr>
      </p:pic>
      <p:sp>
        <p:nvSpPr>
          <p:cNvPr id="12" name="燕尾形箭头 11">
            <a:extLst>
              <a:ext uri="{FF2B5EF4-FFF2-40B4-BE49-F238E27FC236}">
                <a16:creationId xmlns:a16="http://schemas.microsoft.com/office/drawing/2014/main" id="{35ADDE22-8EE2-1543-8F26-99A4AFA91EAE}"/>
              </a:ext>
            </a:extLst>
          </p:cNvPr>
          <p:cNvSpPr/>
          <p:nvPr/>
        </p:nvSpPr>
        <p:spPr>
          <a:xfrm>
            <a:off x="3441240" y="2425452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燕尾形箭头 12">
            <a:extLst>
              <a:ext uri="{FF2B5EF4-FFF2-40B4-BE49-F238E27FC236}">
                <a16:creationId xmlns:a16="http://schemas.microsoft.com/office/drawing/2014/main" id="{28CD8796-E51A-DC40-B5FE-C47AEB08A8A9}"/>
              </a:ext>
            </a:extLst>
          </p:cNvPr>
          <p:cNvSpPr/>
          <p:nvPr/>
        </p:nvSpPr>
        <p:spPr>
          <a:xfrm>
            <a:off x="3435733" y="3589411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燕尾形箭头 13">
            <a:extLst>
              <a:ext uri="{FF2B5EF4-FFF2-40B4-BE49-F238E27FC236}">
                <a16:creationId xmlns:a16="http://schemas.microsoft.com/office/drawing/2014/main" id="{4AF82D1B-B53B-7145-9A7B-5DA7937BD2D0}"/>
              </a:ext>
            </a:extLst>
          </p:cNvPr>
          <p:cNvSpPr/>
          <p:nvPr/>
        </p:nvSpPr>
        <p:spPr>
          <a:xfrm>
            <a:off x="3435733" y="4381499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1942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3E061-EE63-CFF0-0746-9C433C52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物理内存分配器的指标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B549D-0274-A984-6030-77463129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1.</a:t>
            </a:r>
            <a:r>
              <a:rPr kumimoji="1" lang="zh-CN" altLang="en-US" dirty="0"/>
              <a:t> 资源利用率 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分配性能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外部碎片与内部碎片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AECF0D-DA04-D45E-C299-AEBFD8830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3DB227-3955-BB96-A0BC-BF52449D0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83450"/>
            <a:ext cx="7244058" cy="32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39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45721</TotalTime>
  <Words>6027</Words>
  <Application>Microsoft Macintosh PowerPoint</Application>
  <PresentationFormat>全屏显示(16:10)</PresentationFormat>
  <Paragraphs>843</Paragraphs>
  <Slides>86</Slides>
  <Notes>35</Notes>
  <HiddenSlides>26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1" baseType="lpstr">
      <vt:lpstr>DengXian</vt:lpstr>
      <vt:lpstr>微软雅黑</vt:lpstr>
      <vt:lpstr>Arial</vt:lpstr>
      <vt:lpstr>Calibri</vt:lpstr>
      <vt:lpstr>Office 主题​​</vt:lpstr>
      <vt:lpstr>物理内存管理</vt:lpstr>
      <vt:lpstr>版权声明</vt:lpstr>
      <vt:lpstr>内容提纲</vt:lpstr>
      <vt:lpstr>OS职责：分配物理内存资源</vt:lpstr>
      <vt:lpstr>场景-1：应用触发on-demand paging</vt:lpstr>
      <vt:lpstr>PowerPoint 演示文稿</vt:lpstr>
      <vt:lpstr>回顾：分配物理页的简单实现</vt:lpstr>
      <vt:lpstr>简单管理方法导致外部碎片问题</vt:lpstr>
      <vt:lpstr>物理内存分配器的指标</vt:lpstr>
      <vt:lpstr>伙伴系统（buddy system）</vt:lpstr>
      <vt:lpstr>举例：分配15K内存</vt:lpstr>
      <vt:lpstr>合并过程如何定位伙伴块</vt:lpstr>
      <vt:lpstr>伙伴系统避免外部碎片的示例</vt:lpstr>
      <vt:lpstr>伙伴系统：以页为粒度的物理内存管理</vt:lpstr>
      <vt:lpstr>回顾：直接映射机制</vt:lpstr>
      <vt:lpstr>关于直接映射机制，需要注意的几点</vt:lpstr>
      <vt:lpstr>PowerPoint 演示文稿</vt:lpstr>
      <vt:lpstr>伙伴系统：以页为粒度的物理内存管理</vt:lpstr>
      <vt:lpstr>伙伴系统的代码实现</vt:lpstr>
      <vt:lpstr>PowerPoint 演示文稿</vt:lpstr>
      <vt:lpstr>PowerPoint 演示文稿</vt:lpstr>
      <vt:lpstr>伙伴系统分配实现</vt:lpstr>
      <vt:lpstr>伙伴系统释放实现</vt:lpstr>
      <vt:lpstr>SLAB/SLUB/SLOB：细粒度内存管理</vt:lpstr>
      <vt:lpstr>场景-2：内核运行中需要进行动态内存分配</vt:lpstr>
      <vt:lpstr>SLAB：建立在伙伴系统之上的分配器</vt:lpstr>
      <vt:lpstr>SLUB分配器的思路</vt:lpstr>
      <vt:lpstr>SLUB设计</vt:lpstr>
      <vt:lpstr>SLUB设计：初始化资源池</vt:lpstr>
      <vt:lpstr>SLUB设计：空闲链表</vt:lpstr>
      <vt:lpstr>SLUB设计：分配与释放</vt:lpstr>
      <vt:lpstr>SLUB设计：释放</vt:lpstr>
      <vt:lpstr>SLUB设计：新增slab</vt:lpstr>
      <vt:lpstr>SLUB设计：资源池内组织多个slab</vt:lpstr>
      <vt:lpstr>SLUB小结</vt:lpstr>
      <vt:lpstr>SLUB小结</vt:lpstr>
      <vt:lpstr>突破物理内存容量限制</vt:lpstr>
      <vt:lpstr>场景-3：物理内存容量&lt;应用进程需求</vt:lpstr>
      <vt:lpstr>换页机制（Swapping）</vt:lpstr>
      <vt:lpstr>换页示例：换出与换入</vt:lpstr>
      <vt:lpstr>问题1. 如何判断缺页异常是由于换页引起的</vt:lpstr>
      <vt:lpstr>练习</vt:lpstr>
      <vt:lpstr>问题2：何时进行换出操作</vt:lpstr>
      <vt:lpstr>回顾：延迟映射 vs. 立即映射</vt:lpstr>
      <vt:lpstr>问题3：换页机制的代价</vt:lpstr>
      <vt:lpstr>问题4：如何选择换出的页</vt:lpstr>
      <vt:lpstr>理想的换页策略（OPT策略）</vt:lpstr>
      <vt:lpstr>FIFO策略</vt:lpstr>
      <vt:lpstr>Belady’s Anomaly</vt:lpstr>
      <vt:lpstr>Second Chance策略</vt:lpstr>
      <vt:lpstr>LRU策略</vt:lpstr>
      <vt:lpstr>时钟算法策略</vt:lpstr>
      <vt:lpstr>时钟算法策略</vt:lpstr>
      <vt:lpstr>实现时钟算法</vt:lpstr>
      <vt:lpstr>页替换策略小结</vt:lpstr>
      <vt:lpstr>The Thrashing Problem</vt:lpstr>
      <vt:lpstr>工作集模型（有效避免Thrashing）</vt:lpstr>
      <vt:lpstr>跟踪工作集w(t, x)</vt:lpstr>
      <vt:lpstr>场景-3：换页（swapping）</vt:lpstr>
      <vt:lpstr>场景-4：设备需要分配DMA内存</vt:lpstr>
      <vt:lpstr>内核物理内存管理的需求和评价指标</vt:lpstr>
      <vt:lpstr>总结</vt:lpstr>
      <vt:lpstr>实验内核案例分析</vt:lpstr>
      <vt:lpstr>虚拟内存抽象的核心数据结构</vt:lpstr>
      <vt:lpstr>进程虚拟地址空间 vmspace （图）</vt:lpstr>
      <vt:lpstr>进程虚拟地址区域 vmregion</vt:lpstr>
      <vt:lpstr>物理内存对象pmobject</vt:lpstr>
      <vt:lpstr>物理内存对象pmobject</vt:lpstr>
      <vt:lpstr>进程创建流程</vt:lpstr>
      <vt:lpstr>进程地址空间创建</vt:lpstr>
      <vt:lpstr>示例：为用户进程创建地址空间</vt:lpstr>
      <vt:lpstr>初始化vmspace</vt:lpstr>
      <vt:lpstr>示例：为第一个用户线程创建栈</vt:lpstr>
      <vt:lpstr>初始化pmobject</vt:lpstr>
      <vt:lpstr>将pmobject映射到地址空间中</vt:lpstr>
      <vt:lpstr>将vmregion加入到vmspace中</vt:lpstr>
      <vt:lpstr>Cont. 将pmobject映射到地址空间中</vt:lpstr>
      <vt:lpstr>示例：如何填写页表</vt:lpstr>
      <vt:lpstr>填写页表</vt:lpstr>
      <vt:lpstr>Cont. 填写页表</vt:lpstr>
      <vt:lpstr>设置页表项</vt:lpstr>
      <vt:lpstr>L3页表项</vt:lpstr>
      <vt:lpstr>缺页异常</vt:lpstr>
      <vt:lpstr>缺页异常处理函数</vt:lpstr>
      <vt:lpstr>处理按需分配导致的翻译错误</vt:lpstr>
      <vt:lpstr>处理按需分配导致的翻译错误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奔皓 黄</cp:lastModifiedBy>
  <cp:revision>1830</cp:revision>
  <cp:lastPrinted>2016-06-13T07:55:34Z</cp:lastPrinted>
  <dcterms:created xsi:type="dcterms:W3CDTF">2017-11-24T09:35:45Z</dcterms:created>
  <dcterms:modified xsi:type="dcterms:W3CDTF">2023-10-20T08:29:49Z</dcterms:modified>
</cp:coreProperties>
</file>